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3" name="BarbarossaLogo.jpg" descr="BarbarossaLog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6453" y="188840"/>
            <a:ext cx="5157265" cy="2292495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НеСоциальная Сеть…"/>
          <p:cNvSpPr txBox="1"/>
          <p:nvPr/>
        </p:nvSpPr>
        <p:spPr>
          <a:xfrm>
            <a:off x="19989922" y="12551370"/>
            <a:ext cx="4228063" cy="112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b="0">
                <a:latin typeface="Stone Sans ITC TT"/>
                <a:ea typeface="Stone Sans ITC TT"/>
                <a:cs typeface="Stone Sans ITC TT"/>
                <a:sym typeface="Stone Sans ITC TT"/>
              </a:defRPr>
            </a:pPr>
            <a:r>
              <a:t>НеСоциальная Сеть</a:t>
            </a:r>
          </a:p>
          <a:p>
            <a:pPr>
              <a:defRPr b="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@NeSocSeti</a:t>
            </a:r>
          </a:p>
        </p:txBody>
      </p:sp>
      <p:pic>
        <p:nvPicPr>
          <p:cNvPr id="15" name="ТГ иконка.png" descr="ТГ иконка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822013" y="12551370"/>
            <a:ext cx="1120776" cy="1120776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–Johnny Appleseed"/>
          <p:cNvSpPr txBox="1"/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7" name="“Type a quote here.”"/>
          <p:cNvSpPr txBox="1"/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Image"/>
          <p:cNvSpPr/>
          <p:nvPr>
            <p:ph type="pic" idx="13"/>
          </p:nvPr>
        </p:nvSpPr>
        <p:spPr>
          <a:xfrm>
            <a:off x="1712269" y="0"/>
            <a:ext cx="20959463" cy="1398389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mage"/>
          <p:cNvSpPr/>
          <p:nvPr>
            <p:ph type="pic" sz="half" idx="13"/>
          </p:nvPr>
        </p:nvSpPr>
        <p:spPr>
          <a:xfrm>
            <a:off x="5329062" y="406546"/>
            <a:ext cx="13716003" cy="914876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Image"/>
          <p:cNvSpPr/>
          <p:nvPr>
            <p:ph type="pic" idx="13"/>
          </p:nvPr>
        </p:nvSpPr>
        <p:spPr>
          <a:xfrm>
            <a:off x="6231433" y="863203"/>
            <a:ext cx="17439681" cy="1162645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2" name="Title Text"/>
          <p:cNvSpPr txBox="1"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Image"/>
          <p:cNvSpPr/>
          <p:nvPr>
            <p:ph type="pic" sz="half" idx="13"/>
          </p:nvPr>
        </p:nvSpPr>
        <p:spPr>
          <a:xfrm>
            <a:off x="8794253" y="3637358"/>
            <a:ext cx="13260587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0" name="Body Level One…"/>
          <p:cNvSpPr txBox="1"/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Body Level One…"/>
          <p:cNvSpPr txBox="1"/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Image"/>
          <p:cNvSpPr/>
          <p:nvPr>
            <p:ph type="pic" sz="quarter" idx="13"/>
          </p:nvPr>
        </p:nvSpPr>
        <p:spPr>
          <a:xfrm>
            <a:off x="12442031" y="7072312"/>
            <a:ext cx="8514489" cy="567928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7" name="Image"/>
          <p:cNvSpPr/>
          <p:nvPr>
            <p:ph type="pic" sz="quarter" idx="14"/>
          </p:nvPr>
        </p:nvSpPr>
        <p:spPr>
          <a:xfrm>
            <a:off x="12192000" y="1250156"/>
            <a:ext cx="8251032" cy="55006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8" name="Image"/>
          <p:cNvSpPr/>
          <p:nvPr>
            <p:ph type="pic" idx="15"/>
          </p:nvPr>
        </p:nvSpPr>
        <p:spPr>
          <a:xfrm>
            <a:off x="-291704" y="1250156"/>
            <a:ext cx="16850320" cy="1123354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3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Телеграм 2019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Телеграм 2019</a:t>
            </a:r>
          </a:p>
        </p:txBody>
      </p:sp>
      <p:sp>
        <p:nvSpPr>
          <p:cNvPr id="123" name="Тренды. Мифы. Реальность."/>
          <p:cNvSpPr txBox="1"/>
          <p:nvPr>
            <p:ph type="subTitle" sz="quarter" idx="1"/>
          </p:nvPr>
        </p:nvSpPr>
        <p:spPr>
          <a:xfrm>
            <a:off x="4833937" y="7090171"/>
            <a:ext cx="14716126" cy="2762618"/>
          </a:xfrm>
          <a:prstGeom prst="rect">
            <a:avLst/>
          </a:prstGeom>
        </p:spPr>
        <p:txBody>
          <a:bodyPr/>
          <a:lstStyle/>
          <a:p>
            <a:pPr/>
            <a:r>
              <a:t>Тренды. Мифы. Реальность. </a:t>
            </a:r>
          </a:p>
        </p:txBody>
      </p:sp>
      <p:pic>
        <p:nvPicPr>
          <p:cNvPr id="124" name="BarbarossaLogo.jpg" descr="BarbarossaLog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6453" y="188840"/>
            <a:ext cx="5157265" cy="2292495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НеСоциальная Сеть…"/>
          <p:cNvSpPr txBox="1"/>
          <p:nvPr/>
        </p:nvSpPr>
        <p:spPr>
          <a:xfrm>
            <a:off x="19989922" y="12551370"/>
            <a:ext cx="4228063" cy="112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b="0">
                <a:latin typeface="Stone Sans ITC TT"/>
                <a:ea typeface="Stone Sans ITC TT"/>
                <a:cs typeface="Stone Sans ITC TT"/>
                <a:sym typeface="Stone Sans ITC TT"/>
              </a:defRPr>
            </a:pPr>
            <a:r>
              <a:t>НеСоциальная Сеть</a:t>
            </a:r>
          </a:p>
          <a:p>
            <a:pPr>
              <a:defRPr b="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@NeSocSeti</a:t>
            </a:r>
          </a:p>
        </p:txBody>
      </p:sp>
      <p:pic>
        <p:nvPicPr>
          <p:cNvPr id="126" name="ТГ иконка.png" descr="ТГ иконка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822013" y="12551370"/>
            <a:ext cx="1120776" cy="1120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Разворот 2019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Разворот 2019</a:t>
            </a:r>
          </a:p>
        </p:txBody>
      </p:sp>
      <p:sp>
        <p:nvSpPr>
          <p:cNvPr id="129" name="От скорости к недоверию"/>
          <p:cNvSpPr txBox="1"/>
          <p:nvPr>
            <p:ph type="subTitle" sz="half" idx="1"/>
          </p:nvPr>
        </p:nvSpPr>
        <p:spPr>
          <a:xfrm>
            <a:off x="4833937" y="7090171"/>
            <a:ext cx="14716126" cy="5154002"/>
          </a:xfrm>
          <a:prstGeom prst="rect">
            <a:avLst/>
          </a:prstGeom>
        </p:spPr>
        <p:txBody>
          <a:bodyPr/>
          <a:lstStyle/>
          <a:p>
            <a:pPr/>
            <a:r>
              <a:t>От скорости к недоверию </a:t>
            </a:r>
          </a:p>
        </p:txBody>
      </p:sp>
      <p:pic>
        <p:nvPicPr>
          <p:cNvPr id="130" name="BarbarossaLogo.jpg" descr="BarbarossaLog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6453" y="188840"/>
            <a:ext cx="5157265" cy="2292495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НеСоциальная Сеть…"/>
          <p:cNvSpPr txBox="1"/>
          <p:nvPr/>
        </p:nvSpPr>
        <p:spPr>
          <a:xfrm>
            <a:off x="19989922" y="12551370"/>
            <a:ext cx="4228063" cy="112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b="0">
                <a:latin typeface="Stone Sans ITC TT"/>
                <a:ea typeface="Stone Sans ITC TT"/>
                <a:cs typeface="Stone Sans ITC TT"/>
                <a:sym typeface="Stone Sans ITC TT"/>
              </a:defRPr>
            </a:pPr>
            <a:r>
              <a:t>НеСоциальная Сеть</a:t>
            </a:r>
          </a:p>
          <a:p>
            <a:pPr>
              <a:defRPr b="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@NeSocSeti</a:t>
            </a:r>
          </a:p>
        </p:txBody>
      </p:sp>
      <p:pic>
        <p:nvPicPr>
          <p:cNvPr id="132" name="ТГ иконка.png" descr="ТГ иконка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822013" y="12551370"/>
            <a:ext cx="1120776" cy="1120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Фабрика фэйков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Фабрика фэйков</a:t>
            </a:r>
          </a:p>
        </p:txBody>
      </p:sp>
      <p:sp>
        <p:nvSpPr>
          <p:cNvPr id="135" name="Отсутствие ответственности анонимных каналов"/>
          <p:cNvSpPr txBox="1"/>
          <p:nvPr>
            <p:ph type="subTitle" sz="quarter" idx="1"/>
          </p:nvPr>
        </p:nvSpPr>
        <p:spPr>
          <a:xfrm>
            <a:off x="4833937" y="7090171"/>
            <a:ext cx="14716126" cy="2958140"/>
          </a:xfrm>
          <a:prstGeom prst="rect">
            <a:avLst/>
          </a:prstGeom>
        </p:spPr>
        <p:txBody>
          <a:bodyPr/>
          <a:lstStyle/>
          <a:p>
            <a:pPr/>
            <a:r>
              <a:t>Отсутствие ответственности анонимных каналов</a:t>
            </a:r>
          </a:p>
        </p:txBody>
      </p:sp>
      <p:pic>
        <p:nvPicPr>
          <p:cNvPr id="136" name="BarbarossaLogo.jpg" descr="BarbarossaLog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6453" y="188840"/>
            <a:ext cx="5157265" cy="2292495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НеСоциальная Сеть…"/>
          <p:cNvSpPr txBox="1"/>
          <p:nvPr/>
        </p:nvSpPr>
        <p:spPr>
          <a:xfrm>
            <a:off x="19989922" y="12551370"/>
            <a:ext cx="4228063" cy="112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b="0">
                <a:latin typeface="Stone Sans ITC TT"/>
                <a:ea typeface="Stone Sans ITC TT"/>
                <a:cs typeface="Stone Sans ITC TT"/>
                <a:sym typeface="Stone Sans ITC TT"/>
              </a:defRPr>
            </a:pPr>
            <a:r>
              <a:t>НеСоциальная Сеть</a:t>
            </a:r>
          </a:p>
          <a:p>
            <a:pPr>
              <a:defRPr b="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@NeSocSeti</a:t>
            </a:r>
          </a:p>
        </p:txBody>
      </p:sp>
      <p:pic>
        <p:nvPicPr>
          <p:cNvPr id="138" name="ТГ иконка.png" descr="ТГ иконка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822013" y="12551370"/>
            <a:ext cx="1120776" cy="1120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Уроки «протестов»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Уроки «протестов»</a:t>
            </a:r>
          </a:p>
        </p:txBody>
      </p:sp>
      <p:sp>
        <p:nvSpPr>
          <p:cNvPr id="141" name="Рост влияния авторских каналов на разоблачении «протестных фэйков»"/>
          <p:cNvSpPr txBox="1"/>
          <p:nvPr>
            <p:ph type="subTitle" sz="quarter" idx="1"/>
          </p:nvPr>
        </p:nvSpPr>
        <p:spPr>
          <a:xfrm>
            <a:off x="4833937" y="7090171"/>
            <a:ext cx="14716126" cy="2897979"/>
          </a:xfrm>
          <a:prstGeom prst="rect">
            <a:avLst/>
          </a:prstGeom>
        </p:spPr>
        <p:txBody>
          <a:bodyPr/>
          <a:lstStyle/>
          <a:p>
            <a:pPr/>
            <a:r>
              <a:t>Рост влияния авторских каналов на разоблачении «протестных фэйков»</a:t>
            </a:r>
          </a:p>
        </p:txBody>
      </p:sp>
      <p:pic>
        <p:nvPicPr>
          <p:cNvPr id="142" name="BarbarossaLogo.jpg" descr="BarbarossaLog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6453" y="188840"/>
            <a:ext cx="5157265" cy="2292495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НеСоциальная Сеть…"/>
          <p:cNvSpPr txBox="1"/>
          <p:nvPr/>
        </p:nvSpPr>
        <p:spPr>
          <a:xfrm>
            <a:off x="19989922" y="12551370"/>
            <a:ext cx="4228063" cy="112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b="0">
                <a:latin typeface="Stone Sans ITC TT"/>
                <a:ea typeface="Stone Sans ITC TT"/>
                <a:cs typeface="Stone Sans ITC TT"/>
                <a:sym typeface="Stone Sans ITC TT"/>
              </a:defRPr>
            </a:pPr>
            <a:r>
              <a:t>НеСоциальная Сеть</a:t>
            </a:r>
          </a:p>
          <a:p>
            <a:pPr>
              <a:defRPr b="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@NeSocSeti</a:t>
            </a:r>
          </a:p>
        </p:txBody>
      </p:sp>
      <p:pic>
        <p:nvPicPr>
          <p:cNvPr id="144" name="ТГ иконка.png" descr="ТГ иконка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822013" y="12551370"/>
            <a:ext cx="1120776" cy="1120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Деанон от Телеги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Деанон от Телеги</a:t>
            </a:r>
          </a:p>
        </p:txBody>
      </p:sp>
      <p:sp>
        <p:nvSpPr>
          <p:cNvPr id="147" name="Останутся только добровольцы"/>
          <p:cNvSpPr txBox="1"/>
          <p:nvPr>
            <p:ph type="subTitle" sz="quarter" idx="1"/>
          </p:nvPr>
        </p:nvSpPr>
        <p:spPr>
          <a:xfrm>
            <a:off x="4833937" y="7090171"/>
            <a:ext cx="14716126" cy="2642296"/>
          </a:xfrm>
          <a:prstGeom prst="rect">
            <a:avLst/>
          </a:prstGeom>
        </p:spPr>
        <p:txBody>
          <a:bodyPr/>
          <a:lstStyle/>
          <a:p>
            <a:pPr/>
            <a:r>
              <a:t>Останутся только добровольцы</a:t>
            </a:r>
          </a:p>
        </p:txBody>
      </p:sp>
      <p:pic>
        <p:nvPicPr>
          <p:cNvPr id="148" name="BarbarossaLogo.jpg" descr="BarbarossaLog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6453" y="188840"/>
            <a:ext cx="5157265" cy="2292495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НеСоциальная Сеть…"/>
          <p:cNvSpPr txBox="1"/>
          <p:nvPr/>
        </p:nvSpPr>
        <p:spPr>
          <a:xfrm>
            <a:off x="19989922" y="12551370"/>
            <a:ext cx="4228063" cy="112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b="0">
                <a:latin typeface="Stone Sans ITC TT"/>
                <a:ea typeface="Stone Sans ITC TT"/>
                <a:cs typeface="Stone Sans ITC TT"/>
                <a:sym typeface="Stone Sans ITC TT"/>
              </a:defRPr>
            </a:pPr>
            <a:r>
              <a:t>НеСоциальная Сеть</a:t>
            </a:r>
          </a:p>
          <a:p>
            <a:pPr>
              <a:defRPr b="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@NeSocSeti</a:t>
            </a:r>
          </a:p>
        </p:txBody>
      </p:sp>
      <p:pic>
        <p:nvPicPr>
          <p:cNvPr id="150" name="ТГ иконка.png" descr="ТГ иконка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822013" y="12551370"/>
            <a:ext cx="1120776" cy="1120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Большая миграция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Большая миграция</a:t>
            </a:r>
          </a:p>
        </p:txBody>
      </p:sp>
      <p:sp>
        <p:nvSpPr>
          <p:cNvPr id="153" name="Телеграм— кратчайший путь в телевизор…"/>
          <p:cNvSpPr txBox="1"/>
          <p:nvPr>
            <p:ph type="subTitle" sz="quarter" idx="1"/>
          </p:nvPr>
        </p:nvSpPr>
        <p:spPr>
          <a:xfrm>
            <a:off x="4833937" y="7090171"/>
            <a:ext cx="14716126" cy="3484545"/>
          </a:xfrm>
          <a:prstGeom prst="rect">
            <a:avLst/>
          </a:prstGeom>
        </p:spPr>
        <p:txBody>
          <a:bodyPr/>
          <a:lstStyle/>
          <a:p>
            <a:pPr/>
            <a:r>
              <a:t>Телеграм— кратчайший путь в телевизор</a:t>
            </a:r>
          </a:p>
          <a:p>
            <a:pPr/>
            <a:r>
              <a:t>И наоборот</a:t>
            </a:r>
          </a:p>
        </p:txBody>
      </p:sp>
      <p:pic>
        <p:nvPicPr>
          <p:cNvPr id="154" name="BarbarossaLogo.jpg" descr="BarbarossaLog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6453" y="188840"/>
            <a:ext cx="5157265" cy="2292495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НеСоциальная Сеть…"/>
          <p:cNvSpPr txBox="1"/>
          <p:nvPr/>
        </p:nvSpPr>
        <p:spPr>
          <a:xfrm>
            <a:off x="19989922" y="12551370"/>
            <a:ext cx="4228063" cy="112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b="0">
                <a:latin typeface="Stone Sans ITC TT"/>
                <a:ea typeface="Stone Sans ITC TT"/>
                <a:cs typeface="Stone Sans ITC TT"/>
                <a:sym typeface="Stone Sans ITC TT"/>
              </a:defRPr>
            </a:pPr>
            <a:r>
              <a:t>НеСоциальная Сеть</a:t>
            </a:r>
          </a:p>
          <a:p>
            <a:pPr>
              <a:defRPr b="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@NeSocSeti</a:t>
            </a:r>
          </a:p>
        </p:txBody>
      </p:sp>
      <p:pic>
        <p:nvPicPr>
          <p:cNvPr id="156" name="ТГ иконка.png" descr="ТГ иконка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822013" y="12551370"/>
            <a:ext cx="1120776" cy="1120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2020. Что дальше?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2020. Что дальше?</a:t>
            </a:r>
          </a:p>
        </p:txBody>
      </p:sp>
      <p:sp>
        <p:nvSpPr>
          <p:cNvPr id="159" name="Новый год под знаком ответственности"/>
          <p:cNvSpPr txBox="1"/>
          <p:nvPr>
            <p:ph type="subTitle" sz="quarter" idx="1"/>
          </p:nvPr>
        </p:nvSpPr>
        <p:spPr>
          <a:xfrm>
            <a:off x="4833937" y="7090171"/>
            <a:ext cx="14716126" cy="2807738"/>
          </a:xfrm>
          <a:prstGeom prst="rect">
            <a:avLst/>
          </a:prstGeom>
        </p:spPr>
        <p:txBody>
          <a:bodyPr/>
          <a:lstStyle/>
          <a:p>
            <a:pPr/>
            <a:r>
              <a:t>Новый год под знаком ответственности</a:t>
            </a:r>
          </a:p>
        </p:txBody>
      </p:sp>
      <p:pic>
        <p:nvPicPr>
          <p:cNvPr id="160" name="BarbarossaLogo.jpg" descr="BarbarossaLog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6453" y="188840"/>
            <a:ext cx="5157265" cy="2292495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НеСоциальная Сеть…"/>
          <p:cNvSpPr txBox="1"/>
          <p:nvPr/>
        </p:nvSpPr>
        <p:spPr>
          <a:xfrm>
            <a:off x="19989922" y="12551370"/>
            <a:ext cx="4228063" cy="112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b="0">
                <a:latin typeface="Stone Sans ITC TT"/>
                <a:ea typeface="Stone Sans ITC TT"/>
                <a:cs typeface="Stone Sans ITC TT"/>
                <a:sym typeface="Stone Sans ITC TT"/>
              </a:defRPr>
            </a:pPr>
            <a:r>
              <a:t>НеСоциальная Сеть</a:t>
            </a:r>
          </a:p>
          <a:p>
            <a:pPr>
              <a:defRPr b="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@NeSocSeti</a:t>
            </a:r>
          </a:p>
        </p:txBody>
      </p:sp>
      <p:pic>
        <p:nvPicPr>
          <p:cNvPr id="162" name="ТГ иконка.png" descr="ТГ иконка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822013" y="12551370"/>
            <a:ext cx="1120776" cy="1120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