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90" r:id="rId10"/>
    <p:sldId id="263" r:id="rId11"/>
    <p:sldId id="276" r:id="rId12"/>
    <p:sldId id="266" r:id="rId13"/>
    <p:sldId id="291" r:id="rId14"/>
    <p:sldId id="292" r:id="rId15"/>
    <p:sldId id="282" r:id="rId16"/>
    <p:sldId id="278" r:id="rId17"/>
    <p:sldId id="277" r:id="rId18"/>
    <p:sldId id="279" r:id="rId19"/>
    <p:sldId id="281" r:id="rId20"/>
    <p:sldId id="288" r:id="rId21"/>
    <p:sldId id="293" r:id="rId22"/>
    <p:sldId id="28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6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1"/>
    <p:restoredTop sz="94670"/>
  </p:normalViewPr>
  <p:slideViewPr>
    <p:cSldViewPr snapToGrid="0">
      <p:cViewPr varScale="1">
        <p:scale>
          <a:sx n="109" d="100"/>
          <a:sy n="109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D703E-8BA8-4130-8F15-B44CF0F4DB58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E2A74-9B82-4211-BDCD-A13F18EC1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1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2A74-9B82-4211-BDCD-A13F18EC104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8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E2A74-9B82-4211-BDCD-A13F18EC104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6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0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9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5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17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40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33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4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6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9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FD6E1-32F6-4E5E-BD03-BC02C442B5FC}" type="datetimeFigureOut">
              <a:rPr lang="ru-RU" smtClean="0"/>
              <a:t>22.11.2019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C2EF-26D2-4C4A-A9E6-BECE4432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7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em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hyperlink" Target="http://www.facebook.com/mzaikina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64" y="0"/>
            <a:ext cx="912586" cy="720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730126"/>
            <a:ext cx="12192000" cy="1127873"/>
          </a:xfrm>
          <a:prstGeom prst="rect">
            <a:avLst/>
          </a:prstGeom>
          <a:solidFill>
            <a:srgbClr val="D4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156F7-2CE2-A24C-B4E8-B764F0DECB2E}"/>
              </a:ext>
            </a:extLst>
          </p:cNvPr>
          <p:cNvSpPr txBox="1"/>
          <p:nvPr/>
        </p:nvSpPr>
        <p:spPr>
          <a:xfrm>
            <a:off x="5806541" y="5885845"/>
            <a:ext cx="2209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PR-</a:t>
            </a:r>
            <a:r>
              <a:rPr lang="ru-RU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Ёлка</a:t>
            </a:r>
            <a:br>
              <a:rPr lang="ru-RU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 </a:t>
            </a:r>
            <a:r>
              <a:rPr lang="ru-RU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конференция об </a:t>
            </a:r>
          </a:p>
          <a:p>
            <a:r>
              <a:rPr lang="ru-RU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эффективных коммуникациях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2FA6A3-8AE1-C643-91A3-580D1057588D}"/>
              </a:ext>
            </a:extLst>
          </p:cNvPr>
          <p:cNvSpPr txBox="1">
            <a:spLocks/>
          </p:cNvSpPr>
          <p:nvPr/>
        </p:nvSpPr>
        <p:spPr>
          <a:xfrm>
            <a:off x="2041016" y="2081039"/>
            <a:ext cx="8638708" cy="8998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3400" b="1" dirty="0">
                <a:latin typeface="Arial" panose="020B0604020202020204" pitchFamily="34" charset="0"/>
                <a:cs typeface="Arial" panose="020B0604020202020204" pitchFamily="34" charset="0"/>
              </a:rPr>
              <a:t>KPI is the new black</a:t>
            </a:r>
            <a:r>
              <a:rPr lang="en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или как убедить бизнес в своей эффективности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алгоритм к действию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86" y="5758591"/>
            <a:ext cx="705491" cy="1039339"/>
          </a:xfrm>
          <a:prstGeom prst="rect">
            <a:avLst/>
          </a:prstGeom>
        </p:spPr>
      </p:pic>
      <p:sp>
        <p:nvSpPr>
          <p:cNvPr id="9" name="Shape 91">
            <a:extLst>
              <a:ext uri="{FF2B5EF4-FFF2-40B4-BE49-F238E27FC236}">
                <a16:creationId xmlns:a16="http://schemas.microsoft.com/office/drawing/2014/main" id="{0D00EC6B-016D-0A41-B5F5-E0F530A454EA}"/>
              </a:ext>
            </a:extLst>
          </p:cNvPr>
          <p:cNvSpPr txBox="1"/>
          <p:nvPr/>
        </p:nvSpPr>
        <p:spPr>
          <a:xfrm>
            <a:off x="5080257" y="3963139"/>
            <a:ext cx="5871527" cy="392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4" tIns="34274" rIns="34274" bIns="34274">
            <a:spAutoFit/>
          </a:bodyPr>
          <a:lstStyle>
            <a:lvl1pPr>
              <a:defRPr sz="2800" b="1">
                <a:solidFill>
                  <a:srgbClr val="5EB952"/>
                </a:solidFill>
                <a:latin typeface="FreeSet"/>
                <a:ea typeface="FreeSet"/>
                <a:cs typeface="FreeSet"/>
                <a:sym typeface="FreeSet"/>
              </a:defRPr>
            </a:lvl1pPr>
          </a:lstStyle>
          <a:p>
            <a:r>
              <a:rPr lang="ru-RU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Заикина</a:t>
            </a:r>
            <a:endParaRPr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9BEB3A-05CD-4342-98CF-11DD4CC9B5A5}"/>
              </a:ext>
            </a:extLst>
          </p:cNvPr>
          <p:cNvSpPr/>
          <p:nvPr/>
        </p:nvSpPr>
        <p:spPr>
          <a:xfrm>
            <a:off x="3128965" y="4476740"/>
            <a:ext cx="6282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Директор по коммуникациям и связям с индустрией,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OZON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Декан факультета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Репутационный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менеджмент»,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MACS School </a:t>
            </a:r>
          </a:p>
        </p:txBody>
      </p:sp>
    </p:spTree>
    <p:extLst>
      <p:ext uri="{BB962C8B-B14F-4D97-AF65-F5344CB8AC3E}">
        <p14:creationId xmlns:p14="http://schemas.microsoft.com/office/powerpoint/2010/main" val="428508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7" name="Shape 99">
            <a:extLst>
              <a:ext uri="{FF2B5EF4-FFF2-40B4-BE49-F238E27FC236}">
                <a16:creationId xmlns:a16="http://schemas.microsoft.com/office/drawing/2014/main" id="{ED77DE97-66A0-AC41-8820-75E95150F687}"/>
              </a:ext>
            </a:extLst>
          </p:cNvPr>
          <p:cNvSpPr txBox="1"/>
          <p:nvPr/>
        </p:nvSpPr>
        <p:spPr>
          <a:xfrm>
            <a:off x="371476" y="241431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упоминаний «на новый лад»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8B33B7-BB19-014D-8CAD-3305F832E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1" y="2953117"/>
            <a:ext cx="4573150" cy="28024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A086D6-E988-5046-B464-B0D655421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17" y="2953117"/>
            <a:ext cx="3929537" cy="237354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E7E82F-A719-E346-B95C-EE4CD093F79F}"/>
              </a:ext>
            </a:extLst>
          </p:cNvPr>
          <p:cNvSpPr/>
          <p:nvPr/>
        </p:nvSpPr>
        <p:spPr>
          <a:xfrm>
            <a:off x="1991652" y="1365761"/>
            <a:ext cx="20888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3 812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упоминаний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B84898D-0157-6E43-8533-E14F1C5B83ED}"/>
              </a:ext>
            </a:extLst>
          </p:cNvPr>
          <p:cNvSpPr/>
          <p:nvPr/>
        </p:nvSpPr>
        <p:spPr>
          <a:xfrm>
            <a:off x="5850034" y="1365761"/>
            <a:ext cx="2567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1 230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упоминаний </a:t>
            </a:r>
          </a:p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главной роли</a:t>
            </a:r>
          </a:p>
        </p:txBody>
      </p:sp>
      <p:sp>
        <p:nvSpPr>
          <p:cNvPr id="12" name="Shape 99">
            <a:extLst>
              <a:ext uri="{FF2B5EF4-FFF2-40B4-BE49-F238E27FC236}">
                <a16:creationId xmlns:a16="http://schemas.microsoft.com/office/drawing/2014/main" id="{08B95C0E-6810-FF46-871F-1BC352FFA302}"/>
              </a:ext>
            </a:extLst>
          </p:cNvPr>
          <p:cNvSpPr txBox="1"/>
          <p:nvPr/>
        </p:nvSpPr>
        <p:spPr>
          <a:xfrm>
            <a:off x="968001" y="6133829"/>
            <a:ext cx="10083539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сообщение бизнесу: «Нас больше, чем конкурентов. Но есть, куда расти» </a:t>
            </a:r>
            <a:endParaRPr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DAB30-BC08-DC4B-A605-CA6C1582C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1" y="1883149"/>
            <a:ext cx="5999647" cy="365125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4D97194-0C88-C348-9671-FEEECA112E67}"/>
              </a:ext>
            </a:extLst>
          </p:cNvPr>
          <p:cNvGrpSpPr/>
          <p:nvPr/>
        </p:nvGrpSpPr>
        <p:grpSpPr>
          <a:xfrm>
            <a:off x="8272764" y="2553753"/>
            <a:ext cx="2362106" cy="2103972"/>
            <a:chOff x="8272764" y="2553753"/>
            <a:chExt cx="2362106" cy="210397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68BC6AC8-5603-6846-8C93-BE0617B327FC}"/>
                </a:ext>
              </a:extLst>
            </p:cNvPr>
            <p:cNvSpPr/>
            <p:nvPr/>
          </p:nvSpPr>
          <p:spPr>
            <a:xfrm>
              <a:off x="8329360" y="2553753"/>
              <a:ext cx="2305510" cy="21039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5CE342B-F8E5-D045-A459-A12E58CFD78D}"/>
                </a:ext>
              </a:extLst>
            </p:cNvPr>
            <p:cNvSpPr/>
            <p:nvPr/>
          </p:nvSpPr>
          <p:spPr>
            <a:xfrm>
              <a:off x="8272764" y="2697896"/>
              <a:ext cx="2278435" cy="173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#1 </a:t>
              </a:r>
              <a:r>
                <a:rPr lang="ru-RU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Утконос</a:t>
              </a:r>
              <a:r>
                <a:rPr lang="en-US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ru-RU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#2</a:t>
              </a:r>
              <a:r>
                <a:rPr lang="ru-RU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Перекресток</a:t>
              </a:r>
              <a:r>
                <a:rPr lang="en-US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1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#3 Ozon</a:t>
              </a:r>
              <a:endParaRPr lang="ru-RU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5F739-20F8-A04C-BAAC-58C78D44A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11" name="Shape 99">
            <a:extLst>
              <a:ext uri="{FF2B5EF4-FFF2-40B4-BE49-F238E27FC236}">
                <a16:creationId xmlns:a16="http://schemas.microsoft.com/office/drawing/2014/main" id="{FDE85EC5-54E3-DF41-A12A-687E4FE34CEE}"/>
              </a:ext>
            </a:extLst>
          </p:cNvPr>
          <p:cNvSpPr txBox="1"/>
          <p:nvPr/>
        </p:nvSpPr>
        <p:spPr>
          <a:xfrm>
            <a:off x="371476" y="241431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упоминаний «на новый лад»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9">
            <a:extLst>
              <a:ext uri="{FF2B5EF4-FFF2-40B4-BE49-F238E27FC236}">
                <a16:creationId xmlns:a16="http://schemas.microsoft.com/office/drawing/2014/main" id="{4C77EE4E-395B-5F48-98F5-23FCFE4B802E}"/>
              </a:ext>
            </a:extLst>
          </p:cNvPr>
          <p:cNvSpPr txBox="1"/>
          <p:nvPr/>
        </p:nvSpPr>
        <p:spPr>
          <a:xfrm>
            <a:off x="1068013" y="6043212"/>
            <a:ext cx="10083539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сообщение бизнесу: «Я слежу за бизнес-показателями и отталкиваюсь в своей работе от них» </a:t>
            </a:r>
            <a:endParaRPr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11" name="5-конечная звезда 10">
            <a:extLst>
              <a:ext uri="{FF2B5EF4-FFF2-40B4-BE49-F238E27FC236}">
                <a16:creationId xmlns:a16="http://schemas.microsoft.com/office/drawing/2014/main" id="{EAF77F7F-755B-E24D-8ADA-15450D767F68}"/>
              </a:ext>
            </a:extLst>
          </p:cNvPr>
          <p:cNvSpPr/>
          <p:nvPr/>
        </p:nvSpPr>
        <p:spPr>
          <a:xfrm>
            <a:off x="4574119" y="8014322"/>
            <a:ext cx="482146" cy="526732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160CA4-A9F2-3F41-BA69-B618B5263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75" y="1243003"/>
            <a:ext cx="8223515" cy="4546986"/>
          </a:xfrm>
          <a:prstGeom prst="rect">
            <a:avLst/>
          </a:prstGeom>
        </p:spPr>
      </p:pic>
      <p:sp>
        <p:nvSpPr>
          <p:cNvPr id="9" name="Shape 99">
            <a:extLst>
              <a:ext uri="{FF2B5EF4-FFF2-40B4-BE49-F238E27FC236}">
                <a16:creationId xmlns:a16="http://schemas.microsoft.com/office/drawing/2014/main" id="{2D8C37AF-CA01-0341-85DC-D6FC6B1DFE37}"/>
              </a:ext>
            </a:extLst>
          </p:cNvPr>
          <p:cNvSpPr txBox="1"/>
          <p:nvPr/>
        </p:nvSpPr>
        <p:spPr>
          <a:xfrm>
            <a:off x="1139451" y="6039344"/>
            <a:ext cx="10083539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сообщение себе: «Теперь я точно знаю, в какую сторону копать» </a:t>
            </a:r>
            <a:endParaRPr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B67B5933-08F0-1149-B160-4E20E2D9637E}"/>
              </a:ext>
            </a:extLst>
          </p:cNvPr>
          <p:cNvSpPr txBox="1"/>
          <p:nvPr/>
        </p:nvSpPr>
        <p:spPr>
          <a:xfrm>
            <a:off x="371476" y="241431"/>
            <a:ext cx="9110639" cy="88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Считать в количестве, анализировать  качество 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61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11" name="5-конечная звезда 10">
            <a:extLst>
              <a:ext uri="{FF2B5EF4-FFF2-40B4-BE49-F238E27FC236}">
                <a16:creationId xmlns:a16="http://schemas.microsoft.com/office/drawing/2014/main" id="{EAF77F7F-755B-E24D-8ADA-15450D767F68}"/>
              </a:ext>
            </a:extLst>
          </p:cNvPr>
          <p:cNvSpPr/>
          <p:nvPr/>
        </p:nvSpPr>
        <p:spPr>
          <a:xfrm>
            <a:off x="4574119" y="8014322"/>
            <a:ext cx="482146" cy="526732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Shape 99">
            <a:extLst>
              <a:ext uri="{FF2B5EF4-FFF2-40B4-BE49-F238E27FC236}">
                <a16:creationId xmlns:a16="http://schemas.microsoft.com/office/drawing/2014/main" id="{2D8C37AF-CA01-0341-85DC-D6FC6B1DFE37}"/>
              </a:ext>
            </a:extLst>
          </p:cNvPr>
          <p:cNvSpPr txBox="1"/>
          <p:nvPr/>
        </p:nvSpPr>
        <p:spPr>
          <a:xfrm>
            <a:off x="1162897" y="6032517"/>
            <a:ext cx="10083539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сообщение себе: «Перепишу скрипты для поддержки. Разработаю для них обучение. Переосмыслю контент для </a:t>
            </a:r>
            <a:r>
              <a:rPr lang="ru-RU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соц.сетей</a:t>
            </a:r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9">
            <a:extLst>
              <a:ext uri="{FF2B5EF4-FFF2-40B4-BE49-F238E27FC236}">
                <a16:creationId xmlns:a16="http://schemas.microsoft.com/office/drawing/2014/main" id="{B67B5933-08F0-1149-B160-4E20E2D9637E}"/>
              </a:ext>
            </a:extLst>
          </p:cNvPr>
          <p:cNvSpPr txBox="1"/>
          <p:nvPr/>
        </p:nvSpPr>
        <p:spPr>
          <a:xfrm>
            <a:off x="371476" y="241431"/>
            <a:ext cx="9110639" cy="88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Считать в количестве, анализировать  качество 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01C29-0835-994F-916D-261EB5C0C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81" y="1396459"/>
            <a:ext cx="8731380" cy="44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11" name="5-конечная звезда 10">
            <a:extLst>
              <a:ext uri="{FF2B5EF4-FFF2-40B4-BE49-F238E27FC236}">
                <a16:creationId xmlns:a16="http://schemas.microsoft.com/office/drawing/2014/main" id="{EAF77F7F-755B-E24D-8ADA-15450D767F68}"/>
              </a:ext>
            </a:extLst>
          </p:cNvPr>
          <p:cNvSpPr/>
          <p:nvPr/>
        </p:nvSpPr>
        <p:spPr>
          <a:xfrm>
            <a:off x="4574119" y="8014322"/>
            <a:ext cx="482146" cy="526732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Shape 99">
            <a:extLst>
              <a:ext uri="{FF2B5EF4-FFF2-40B4-BE49-F238E27FC236}">
                <a16:creationId xmlns:a16="http://schemas.microsoft.com/office/drawing/2014/main" id="{2D8C37AF-CA01-0341-85DC-D6FC6B1DFE37}"/>
              </a:ext>
            </a:extLst>
          </p:cNvPr>
          <p:cNvSpPr txBox="1"/>
          <p:nvPr/>
        </p:nvSpPr>
        <p:spPr>
          <a:xfrm>
            <a:off x="1151174" y="6412692"/>
            <a:ext cx="10083539" cy="33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сообщение бизнесу: «Обновим карту рисков?» </a:t>
            </a:r>
            <a:endParaRPr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49CA02-9E72-EE4F-A4C0-81F086E65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77" y="1273107"/>
            <a:ext cx="8853350" cy="4988107"/>
          </a:xfrm>
          <a:prstGeom prst="rect">
            <a:avLst/>
          </a:prstGeom>
        </p:spPr>
      </p:pic>
      <p:sp>
        <p:nvSpPr>
          <p:cNvPr id="10" name="Shape 99">
            <a:extLst>
              <a:ext uri="{FF2B5EF4-FFF2-40B4-BE49-F238E27FC236}">
                <a16:creationId xmlns:a16="http://schemas.microsoft.com/office/drawing/2014/main" id="{B67B5933-08F0-1149-B160-4E20E2D9637E}"/>
              </a:ext>
            </a:extLst>
          </p:cNvPr>
          <p:cNvSpPr txBox="1"/>
          <p:nvPr/>
        </p:nvSpPr>
        <p:spPr>
          <a:xfrm>
            <a:off x="371476" y="241431"/>
            <a:ext cx="9110639" cy="88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Считать в количестве, анализировать  качество 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2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7" name="Shape 99">
            <a:extLst>
              <a:ext uri="{FF2B5EF4-FFF2-40B4-BE49-F238E27FC236}">
                <a16:creationId xmlns:a16="http://schemas.microsoft.com/office/drawing/2014/main" id="{C8CD9216-82EB-784F-A068-94F5A2EBC540}"/>
              </a:ext>
            </a:extLst>
          </p:cNvPr>
          <p:cNvSpPr txBox="1"/>
          <p:nvPr/>
        </p:nvSpPr>
        <p:spPr>
          <a:xfrm>
            <a:off x="371476" y="241431"/>
            <a:ext cx="9110639" cy="88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Считать в количестве, анализировать  качество 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5-конечная звезда 10">
            <a:extLst>
              <a:ext uri="{FF2B5EF4-FFF2-40B4-BE49-F238E27FC236}">
                <a16:creationId xmlns:a16="http://schemas.microsoft.com/office/drawing/2014/main" id="{EAF77F7F-755B-E24D-8ADA-15450D767F68}"/>
              </a:ext>
            </a:extLst>
          </p:cNvPr>
          <p:cNvSpPr/>
          <p:nvPr/>
        </p:nvSpPr>
        <p:spPr>
          <a:xfrm>
            <a:off x="4574119" y="8014322"/>
            <a:ext cx="482146" cy="526732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D7952B-2194-E74E-AE1D-258BB538D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174" y="1145131"/>
            <a:ext cx="2932764" cy="53721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81C142-A343-E748-9017-6F98ABD10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5" y="1881554"/>
            <a:ext cx="4573150" cy="2802449"/>
          </a:xfrm>
          <a:prstGeom prst="rect">
            <a:avLst/>
          </a:prstGeom>
        </p:spPr>
      </p:pic>
      <p:sp>
        <p:nvSpPr>
          <p:cNvPr id="18" name="Shape 99">
            <a:extLst>
              <a:ext uri="{FF2B5EF4-FFF2-40B4-BE49-F238E27FC236}">
                <a16:creationId xmlns:a16="http://schemas.microsoft.com/office/drawing/2014/main" id="{0A6132D9-1651-EB4E-9D78-3697104EC06D}"/>
              </a:ext>
            </a:extLst>
          </p:cNvPr>
          <p:cNvSpPr txBox="1"/>
          <p:nvPr/>
        </p:nvSpPr>
        <p:spPr>
          <a:xfrm>
            <a:off x="0" y="5932498"/>
            <a:ext cx="7290174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сообщение себе: «Конкуренты зачастую эффективнее» </a:t>
            </a:r>
            <a:endParaRPr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5-конечная звезда 18">
            <a:extLst>
              <a:ext uri="{FF2B5EF4-FFF2-40B4-BE49-F238E27FC236}">
                <a16:creationId xmlns:a16="http://schemas.microsoft.com/office/drawing/2014/main" id="{E8E75E6D-6450-214A-82B2-E22007F642DB}"/>
              </a:ext>
            </a:extLst>
          </p:cNvPr>
          <p:cNvSpPr/>
          <p:nvPr/>
        </p:nvSpPr>
        <p:spPr>
          <a:xfrm>
            <a:off x="9320854" y="3831181"/>
            <a:ext cx="546538" cy="582719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0" name="5-конечная звезда 19">
            <a:extLst>
              <a:ext uri="{FF2B5EF4-FFF2-40B4-BE49-F238E27FC236}">
                <a16:creationId xmlns:a16="http://schemas.microsoft.com/office/drawing/2014/main" id="{361AD618-3B0C-454D-83C9-E4D14706FAD3}"/>
              </a:ext>
            </a:extLst>
          </p:cNvPr>
          <p:cNvSpPr/>
          <p:nvPr/>
        </p:nvSpPr>
        <p:spPr>
          <a:xfrm>
            <a:off x="9817452" y="5244706"/>
            <a:ext cx="546538" cy="582719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1" name="5-конечная звезда 20">
            <a:extLst>
              <a:ext uri="{FF2B5EF4-FFF2-40B4-BE49-F238E27FC236}">
                <a16:creationId xmlns:a16="http://schemas.microsoft.com/office/drawing/2014/main" id="{E17AC3B5-E9C7-2247-AE5C-BC8E9741744E}"/>
              </a:ext>
            </a:extLst>
          </p:cNvPr>
          <p:cNvSpPr/>
          <p:nvPr/>
        </p:nvSpPr>
        <p:spPr>
          <a:xfrm>
            <a:off x="9208846" y="2769621"/>
            <a:ext cx="546538" cy="582719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2DAB4C-5BC2-9846-BF7A-BE4ACA420AAC}"/>
              </a:ext>
            </a:extLst>
          </p:cNvPr>
          <p:cNvSpPr/>
          <p:nvPr/>
        </p:nvSpPr>
        <p:spPr>
          <a:xfrm>
            <a:off x="633436" y="1584264"/>
            <a:ext cx="10104667" cy="4433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5" name="Shape 99">
            <a:extLst>
              <a:ext uri="{FF2B5EF4-FFF2-40B4-BE49-F238E27FC236}">
                <a16:creationId xmlns:a16="http://schemas.microsoft.com/office/drawing/2014/main" id="{4BC46160-8CA7-A04B-9CBB-B807B452F7F9}"/>
              </a:ext>
            </a:extLst>
          </p:cNvPr>
          <p:cNvSpPr txBox="1"/>
          <p:nvPr/>
        </p:nvSpPr>
        <p:spPr>
          <a:xfrm>
            <a:off x="1130449" y="3262310"/>
            <a:ext cx="9110639" cy="107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Коммуникации – 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про продажи? 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34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7" name="Shape 99">
            <a:extLst>
              <a:ext uri="{FF2B5EF4-FFF2-40B4-BE49-F238E27FC236}">
                <a16:creationId xmlns:a16="http://schemas.microsoft.com/office/drawing/2014/main" id="{C8CD9216-82EB-784F-A068-94F5A2EBC540}"/>
              </a:ext>
            </a:extLst>
          </p:cNvPr>
          <p:cNvSpPr txBox="1"/>
          <p:nvPr/>
        </p:nvSpPr>
        <p:spPr>
          <a:xfrm>
            <a:off x="371476" y="241431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почему бы и нет?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5-конечная звезда 10">
            <a:extLst>
              <a:ext uri="{FF2B5EF4-FFF2-40B4-BE49-F238E27FC236}">
                <a16:creationId xmlns:a16="http://schemas.microsoft.com/office/drawing/2014/main" id="{EAF77F7F-755B-E24D-8ADA-15450D767F68}"/>
              </a:ext>
            </a:extLst>
          </p:cNvPr>
          <p:cNvSpPr/>
          <p:nvPr/>
        </p:nvSpPr>
        <p:spPr>
          <a:xfrm>
            <a:off x="4574119" y="8014322"/>
            <a:ext cx="482146" cy="526732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23F803-09BD-DD4A-83C7-E401E9DCE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969108"/>
            <a:ext cx="9469021" cy="52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11" name="5-конечная звезда 10">
            <a:extLst>
              <a:ext uri="{FF2B5EF4-FFF2-40B4-BE49-F238E27FC236}">
                <a16:creationId xmlns:a16="http://schemas.microsoft.com/office/drawing/2014/main" id="{EAF77F7F-755B-E24D-8ADA-15450D767F68}"/>
              </a:ext>
            </a:extLst>
          </p:cNvPr>
          <p:cNvSpPr/>
          <p:nvPr/>
        </p:nvSpPr>
        <p:spPr>
          <a:xfrm>
            <a:off x="4574119" y="8014322"/>
            <a:ext cx="482146" cy="526732"/>
          </a:xfrm>
          <a:prstGeom prst="star5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9719DE-2C7F-AF4F-A996-C139773AE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671">
            <a:off x="583395" y="1201862"/>
            <a:ext cx="8686800" cy="2476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DC61C7-190B-DD46-B75B-34D677D7F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75" y="5053927"/>
            <a:ext cx="8102600" cy="965200"/>
          </a:xfrm>
          <a:prstGeom prst="rect">
            <a:avLst/>
          </a:prstGeom>
        </p:spPr>
      </p:pic>
      <p:sp>
        <p:nvSpPr>
          <p:cNvPr id="10" name="Shape 99">
            <a:extLst>
              <a:ext uri="{FF2B5EF4-FFF2-40B4-BE49-F238E27FC236}">
                <a16:creationId xmlns:a16="http://schemas.microsoft.com/office/drawing/2014/main" id="{F2B67DAC-D9BF-7848-A1C3-41425A42CC47}"/>
              </a:ext>
            </a:extLst>
          </p:cNvPr>
          <p:cNvSpPr txBox="1"/>
          <p:nvPr/>
        </p:nvSpPr>
        <p:spPr>
          <a:xfrm>
            <a:off x="7564680" y="3164058"/>
            <a:ext cx="3834870" cy="13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284 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полноценных </a:t>
            </a:r>
            <a:r>
              <a:rPr lang="ru-RU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лида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 неделю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99">
            <a:extLst>
              <a:ext uri="{FF2B5EF4-FFF2-40B4-BE49-F238E27FC236}">
                <a16:creationId xmlns:a16="http://schemas.microsoft.com/office/drawing/2014/main" id="{C8CD9216-82EB-784F-A068-94F5A2EBC540}"/>
              </a:ext>
            </a:extLst>
          </p:cNvPr>
          <p:cNvSpPr txBox="1"/>
          <p:nvPr/>
        </p:nvSpPr>
        <p:spPr>
          <a:xfrm>
            <a:off x="371476" y="241431"/>
            <a:ext cx="9110639" cy="88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без рекламной поддержки – лучший подарок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33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2DAB4C-5BC2-9846-BF7A-BE4ACA420AAC}"/>
              </a:ext>
            </a:extLst>
          </p:cNvPr>
          <p:cNvSpPr/>
          <p:nvPr/>
        </p:nvSpPr>
        <p:spPr>
          <a:xfrm>
            <a:off x="633436" y="1584264"/>
            <a:ext cx="10104667" cy="4433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5" name="Shape 99">
            <a:extLst>
              <a:ext uri="{FF2B5EF4-FFF2-40B4-BE49-F238E27FC236}">
                <a16:creationId xmlns:a16="http://schemas.microsoft.com/office/drawing/2014/main" id="{4BC46160-8CA7-A04B-9CBB-B807B452F7F9}"/>
              </a:ext>
            </a:extLst>
          </p:cNvPr>
          <p:cNvSpPr txBox="1"/>
          <p:nvPr/>
        </p:nvSpPr>
        <p:spPr>
          <a:xfrm>
            <a:off x="1130449" y="3262310"/>
            <a:ext cx="9110639" cy="107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что будем делать?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и </a:t>
            </a:r>
            <a:r>
              <a:rPr 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лайфхаки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8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51" y="0"/>
            <a:ext cx="1226894" cy="9691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5B742E-EEC8-7A49-8FD3-FB77195E3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5" y="142696"/>
            <a:ext cx="10457473" cy="5811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37343E-1641-6D4E-B661-393215D36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82" y="6222269"/>
            <a:ext cx="521982" cy="1141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6B4E0C-E217-BE4C-9C48-67BF72E25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967" y="6227372"/>
            <a:ext cx="747985" cy="1090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A64EE4-2D1B-2348-8DCC-EF611DFF9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73" y="6166514"/>
            <a:ext cx="606257" cy="249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1F6EF2-8CB5-FF4A-962B-C416F04C5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603" y="6079393"/>
            <a:ext cx="707176" cy="3960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9587F8-090B-8244-8C1C-A61E3C214A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784" y="6090544"/>
            <a:ext cx="715136" cy="3737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1053961-FD40-904C-A59B-AA67B71486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3776" y="5981544"/>
            <a:ext cx="929054" cy="6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29EC30-080E-D448-ADEC-ED133328B671}"/>
              </a:ext>
            </a:extLst>
          </p:cNvPr>
          <p:cNvSpPr/>
          <p:nvPr/>
        </p:nvSpPr>
        <p:spPr>
          <a:xfrm>
            <a:off x="750918" y="757238"/>
            <a:ext cx="10489479" cy="45961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hape 99">
            <a:extLst>
              <a:ext uri="{FF2B5EF4-FFF2-40B4-BE49-F238E27FC236}">
                <a16:creationId xmlns:a16="http://schemas.microsoft.com/office/drawing/2014/main" id="{00FCA5F6-722C-1640-B0C2-A15FA350448A}"/>
              </a:ext>
            </a:extLst>
          </p:cNvPr>
          <p:cNvSpPr txBox="1"/>
          <p:nvPr/>
        </p:nvSpPr>
        <p:spPr>
          <a:xfrm>
            <a:off x="2359771" y="956905"/>
            <a:ext cx="7983551" cy="55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Напутствие коммуникаторам </a:t>
            </a:r>
            <a:endParaRPr sz="3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99">
            <a:extLst>
              <a:ext uri="{FF2B5EF4-FFF2-40B4-BE49-F238E27FC236}">
                <a16:creationId xmlns:a16="http://schemas.microsoft.com/office/drawing/2014/main" id="{24A09D1F-BE96-B449-9B4A-3AE2453C10FE}"/>
              </a:ext>
            </a:extLst>
          </p:cNvPr>
          <p:cNvSpPr txBox="1"/>
          <p:nvPr/>
        </p:nvSpPr>
        <p:spPr>
          <a:xfrm>
            <a:off x="4954202" y="2269092"/>
            <a:ext cx="5481195" cy="2554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 изучим бизнес-показатели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Ответим на вопрос «ЧТОБЫ ЧТО»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Измерим свою работу, иначе кто-то измерит нас неправильно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Лучше измерим на коленке, чем не измерим совсем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Даже из количества упоминаний мы можем сделать полезный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KPI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Поставим себе внутренний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KPI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«Мочь убеждать бизнес» 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5A65B2-D700-B84A-ABA7-DA5C6C32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80076"/>
            <a:ext cx="3086314" cy="3086314"/>
          </a:xfrm>
          <a:prstGeom prst="rect">
            <a:avLst/>
          </a:prstGeom>
        </p:spPr>
      </p:pic>
      <p:sp>
        <p:nvSpPr>
          <p:cNvPr id="9" name="Shape 99">
            <a:extLst>
              <a:ext uri="{FF2B5EF4-FFF2-40B4-BE49-F238E27FC236}">
                <a16:creationId xmlns:a16="http://schemas.microsoft.com/office/drawing/2014/main" id="{D436C0A5-958F-B64D-9821-734488CF6D8B}"/>
              </a:ext>
            </a:extLst>
          </p:cNvPr>
          <p:cNvSpPr txBox="1"/>
          <p:nvPr/>
        </p:nvSpPr>
        <p:spPr>
          <a:xfrm rot="21366219">
            <a:off x="2955900" y="5747617"/>
            <a:ext cx="6079514" cy="683222"/>
          </a:xfrm>
          <a:prstGeom prst="rect">
            <a:avLst/>
          </a:prstGeom>
          <a:ln w="12700">
            <a:solidFill>
              <a:srgbClr val="FF0000"/>
            </a:solidFill>
            <a:prstDash val="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Лайфхак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студенты-социологи. Лучше 3-5 курса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 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29EC30-080E-D448-ADEC-ED133328B671}"/>
              </a:ext>
            </a:extLst>
          </p:cNvPr>
          <p:cNvSpPr/>
          <p:nvPr/>
        </p:nvSpPr>
        <p:spPr>
          <a:xfrm>
            <a:off x="750918" y="757238"/>
            <a:ext cx="10489479" cy="45961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hape 99">
            <a:extLst>
              <a:ext uri="{FF2B5EF4-FFF2-40B4-BE49-F238E27FC236}">
                <a16:creationId xmlns:a16="http://schemas.microsoft.com/office/drawing/2014/main" id="{00FCA5F6-722C-1640-B0C2-A15FA350448A}"/>
              </a:ext>
            </a:extLst>
          </p:cNvPr>
          <p:cNvSpPr txBox="1"/>
          <p:nvPr/>
        </p:nvSpPr>
        <p:spPr>
          <a:xfrm>
            <a:off x="1728583" y="1033998"/>
            <a:ext cx="8706814" cy="55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algn="ctr"/>
            <a:r>
              <a:rPr lang="ru-RU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Напутствие коллегам коммуникаторов</a:t>
            </a:r>
            <a:endParaRPr sz="3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99">
            <a:extLst>
              <a:ext uri="{FF2B5EF4-FFF2-40B4-BE49-F238E27FC236}">
                <a16:creationId xmlns:a16="http://schemas.microsoft.com/office/drawing/2014/main" id="{24A09D1F-BE96-B449-9B4A-3AE2453C10FE}"/>
              </a:ext>
            </a:extLst>
          </p:cNvPr>
          <p:cNvSpPr txBox="1"/>
          <p:nvPr/>
        </p:nvSpPr>
        <p:spPr>
          <a:xfrm>
            <a:off x="4954202" y="2269092"/>
            <a:ext cx="5481195" cy="230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Дайте коммуникатору ЦИФРЫ – ему нужны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Не навязывайте инструмент (статей бы нам), поставьте бизнес-задачу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Поверьте – коммуникации можно измерять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Настаивайте – их нужно измерять 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Помогите с ресурсами </a:t>
            </a:r>
          </a:p>
          <a:p>
            <a:pPr marL="457189" indent="-457189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Прислушивайтесь 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ACDA53-3C9A-5D4D-8E6C-11B85BD0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43" y="1869377"/>
            <a:ext cx="2857311" cy="28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8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64" y="0"/>
            <a:ext cx="912586" cy="720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730126"/>
            <a:ext cx="12192000" cy="1127873"/>
          </a:xfrm>
          <a:prstGeom prst="rect">
            <a:avLst/>
          </a:prstGeom>
          <a:solidFill>
            <a:srgbClr val="D40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156F7-2CE2-A24C-B4E8-B764F0DECB2E}"/>
              </a:ext>
            </a:extLst>
          </p:cNvPr>
          <p:cNvSpPr txBox="1"/>
          <p:nvPr/>
        </p:nvSpPr>
        <p:spPr>
          <a:xfrm>
            <a:off x="5806541" y="5885845"/>
            <a:ext cx="22094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PR-</a:t>
            </a:r>
            <a:r>
              <a:rPr lang="ru-RU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Ёлка</a:t>
            </a:r>
            <a:br>
              <a:rPr lang="ru-RU" sz="4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 </a:t>
            </a:r>
            <a:r>
              <a:rPr lang="ru-RU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конференция об </a:t>
            </a:r>
          </a:p>
          <a:p>
            <a:r>
              <a:rPr lang="ru-RU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эффективных коммуникациях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86" y="5758591"/>
            <a:ext cx="705491" cy="1039339"/>
          </a:xfrm>
          <a:prstGeom prst="rect">
            <a:avLst/>
          </a:prstGeom>
        </p:spPr>
      </p:pic>
      <p:sp>
        <p:nvSpPr>
          <p:cNvPr id="9" name="Shape 91">
            <a:extLst>
              <a:ext uri="{FF2B5EF4-FFF2-40B4-BE49-F238E27FC236}">
                <a16:creationId xmlns:a16="http://schemas.microsoft.com/office/drawing/2014/main" id="{0D00EC6B-016D-0A41-B5F5-E0F530A454EA}"/>
              </a:ext>
            </a:extLst>
          </p:cNvPr>
          <p:cNvSpPr txBox="1"/>
          <p:nvPr/>
        </p:nvSpPr>
        <p:spPr>
          <a:xfrm>
            <a:off x="1262914" y="2705785"/>
            <a:ext cx="5871527" cy="37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4" tIns="34274" rIns="34274" bIns="34274">
            <a:spAutoFit/>
          </a:bodyPr>
          <a:lstStyle>
            <a:lvl1pPr>
              <a:defRPr sz="2800" b="1">
                <a:solidFill>
                  <a:srgbClr val="5EB952"/>
                </a:solidFill>
                <a:latin typeface="FreeSet"/>
                <a:ea typeface="FreeSet"/>
                <a:cs typeface="FreeSet"/>
                <a:sym typeface="FreeSet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Заикина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2">
            <a:extLst>
              <a:ext uri="{FF2B5EF4-FFF2-40B4-BE49-F238E27FC236}">
                <a16:creationId xmlns:a16="http://schemas.microsoft.com/office/drawing/2014/main" id="{D4E4A55D-DB88-DD4A-AC9A-FA3A0F24373D}"/>
              </a:ext>
            </a:extLst>
          </p:cNvPr>
          <p:cNvSpPr txBox="1"/>
          <p:nvPr/>
        </p:nvSpPr>
        <p:spPr>
          <a:xfrm>
            <a:off x="1262914" y="3349135"/>
            <a:ext cx="5871524" cy="191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4" tIns="34274" rIns="34274" bIns="34274">
            <a:spAutoFit/>
          </a:bodyPr>
          <a:lstStyle>
            <a:lvl1pPr>
              <a:defRPr sz="1800">
                <a:latin typeface="FreeSet Book"/>
                <a:ea typeface="FreeSet Book"/>
                <a:cs typeface="FreeSet Book"/>
                <a:sym typeface="FreeSet Book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Коммуникатор.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Перфекционист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Мать драконов.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Отвечаю за слова. Создаю смыслы.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www.facebook.com/mzaikina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MaZai82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07761-84C7-E849-931D-A2595D594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9" y="4270343"/>
            <a:ext cx="415594" cy="4155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84DE0-900F-9440-BD5E-DE7CD6986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6" y="4769588"/>
            <a:ext cx="530534" cy="53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8A9C0D-DAC3-B440-84C1-33ED4E9111BD}"/>
              </a:ext>
            </a:extLst>
          </p:cNvPr>
          <p:cNvSpPr/>
          <p:nvPr/>
        </p:nvSpPr>
        <p:spPr>
          <a:xfrm>
            <a:off x="633436" y="1584264"/>
            <a:ext cx="10104667" cy="4433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Shape 99"/>
          <p:cNvSpPr txBox="1"/>
          <p:nvPr/>
        </p:nvSpPr>
        <p:spPr>
          <a:xfrm>
            <a:off x="633436" y="286438"/>
            <a:ext cx="9110639" cy="88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нас оценивает бизнес: какие-то проекты и активности  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B440EC-F76C-714B-ACA0-11F4B7065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43" y="2936000"/>
            <a:ext cx="6225279" cy="1060064"/>
          </a:xfrm>
          <a:prstGeom prst="rect">
            <a:avLst/>
          </a:prstGeom>
          <a:ln w="19050">
            <a:noFill/>
            <a:prstDash val="dash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849664-9E8E-D04C-BBF6-D560AAA5EAB6}"/>
              </a:ext>
            </a:extLst>
          </p:cNvPr>
          <p:cNvSpPr txBox="1"/>
          <p:nvPr/>
        </p:nvSpPr>
        <p:spPr>
          <a:xfrm>
            <a:off x="1323082" y="4356693"/>
            <a:ext cx="5278244" cy="410427"/>
          </a:xfrm>
          <a:prstGeom prst="rect">
            <a:avLst/>
          </a:prstGeom>
          <a:solidFill>
            <a:srgbClr val="FFFFFF"/>
          </a:solidFill>
          <a:ln w="15875" cap="flat">
            <a:noFill/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380990" indent="-380990" defTabSz="1219170" hangingPunct="0">
              <a:buFontTx/>
              <a:buChar char="-"/>
            </a:pP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Наполнение корпоративного сайта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E0DF76-41C9-F947-B9E4-333073138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3" y="1807748"/>
            <a:ext cx="7746023" cy="767624"/>
          </a:xfrm>
          <a:prstGeom prst="rect">
            <a:avLst/>
          </a:prstGeom>
          <a:ln w="25400">
            <a:noFill/>
            <a:prstDash val="dash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7904E-B2E2-B546-8AC5-10EB3FB9F8A6}"/>
              </a:ext>
            </a:extLst>
          </p:cNvPr>
          <p:cNvSpPr txBox="1"/>
          <p:nvPr/>
        </p:nvSpPr>
        <p:spPr>
          <a:xfrm>
            <a:off x="4118043" y="5107399"/>
            <a:ext cx="5278244" cy="410427"/>
          </a:xfrm>
          <a:prstGeom prst="rect">
            <a:avLst/>
          </a:prstGeom>
          <a:solidFill>
            <a:srgbClr val="FFFFFF"/>
          </a:solidFill>
          <a:ln w="15875" cap="flat">
            <a:noFill/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380990" indent="-380990" defTabSz="1219170" hangingPunct="0">
              <a:buFontTx/>
              <a:buChar char="-"/>
            </a:pP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фото- и видеосъемок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F4DF5A-8FBE-8E4F-BD3B-66587048C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4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6FE034-770F-E545-A22A-600DE906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0" y="1250117"/>
            <a:ext cx="8600318" cy="4837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957978-AEA1-D34F-831C-25CAC442E359}"/>
              </a:ext>
            </a:extLst>
          </p:cNvPr>
          <p:cNvSpPr/>
          <p:nvPr/>
        </p:nvSpPr>
        <p:spPr>
          <a:xfrm>
            <a:off x="289340" y="6410382"/>
            <a:ext cx="2627642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</a:t>
            </a:r>
            <a:r>
              <a:rPr lang="en-US" sz="788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Buman</a:t>
            </a:r>
            <a:r>
              <a:rPr lang="en-US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ru-RU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Headhunter, 2019</a:t>
            </a:r>
            <a:r>
              <a:rPr lang="ru-RU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</a:t>
            </a:r>
          </a:p>
        </p:txBody>
      </p:sp>
      <p:sp>
        <p:nvSpPr>
          <p:cNvPr id="8" name="Shape 99">
            <a:extLst>
              <a:ext uri="{FF2B5EF4-FFF2-40B4-BE49-F238E27FC236}">
                <a16:creationId xmlns:a16="http://schemas.microsoft.com/office/drawing/2014/main" id="{B6FBCA9D-104D-1346-B400-F85669F9B473}"/>
              </a:ext>
            </a:extLst>
          </p:cNvPr>
          <p:cNvSpPr txBox="1"/>
          <p:nvPr/>
        </p:nvSpPr>
        <p:spPr>
          <a:xfrm>
            <a:off x="590574" y="234800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мы оцениваем себя сами: саморефлексия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66BA0B-3F74-0444-8337-4AAB54B7E009}"/>
              </a:ext>
            </a:extLst>
          </p:cNvPr>
          <p:cNvSpPr/>
          <p:nvPr/>
        </p:nvSpPr>
        <p:spPr>
          <a:xfrm>
            <a:off x="1457325" y="3310261"/>
            <a:ext cx="1459657" cy="4528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9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2DAB4C-5BC2-9846-BF7A-BE4ACA420AAC}"/>
              </a:ext>
            </a:extLst>
          </p:cNvPr>
          <p:cNvSpPr/>
          <p:nvPr/>
        </p:nvSpPr>
        <p:spPr>
          <a:xfrm>
            <a:off x="633436" y="1584264"/>
            <a:ext cx="10104667" cy="4433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5" name="Shape 99">
            <a:extLst>
              <a:ext uri="{FF2B5EF4-FFF2-40B4-BE49-F238E27FC236}">
                <a16:creationId xmlns:a16="http://schemas.microsoft.com/office/drawing/2014/main" id="{4BC46160-8CA7-A04B-9CBB-B807B452F7F9}"/>
              </a:ext>
            </a:extLst>
          </p:cNvPr>
          <p:cNvSpPr txBox="1"/>
          <p:nvPr/>
        </p:nvSpPr>
        <p:spPr>
          <a:xfrm>
            <a:off x="1130449" y="3262310"/>
            <a:ext cx="9110639" cy="107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Возможно, мы просто уже идеально это умеем? 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7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7" name="Shape 99">
            <a:extLst>
              <a:ext uri="{FF2B5EF4-FFF2-40B4-BE49-F238E27FC236}">
                <a16:creationId xmlns:a16="http://schemas.microsoft.com/office/drawing/2014/main" id="{2F7578A2-C439-194F-9081-91B2FD433D54}"/>
              </a:ext>
            </a:extLst>
          </p:cNvPr>
          <p:cNvSpPr txBox="1"/>
          <p:nvPr/>
        </p:nvSpPr>
        <p:spPr>
          <a:xfrm>
            <a:off x="590574" y="234800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Возможно, но это не точно: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4B5481-2296-D54D-BA0C-45DD589F6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4" y="983396"/>
            <a:ext cx="6227377" cy="5017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5025CA-9207-E44B-9D5F-204C4C569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11" y="6220620"/>
            <a:ext cx="1399850" cy="446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73B2ED-585D-C54E-9134-6CA1D7472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79" y="974908"/>
            <a:ext cx="3413818" cy="500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D8EE9D-B4A4-6343-88AE-165B5C08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02" y="1188580"/>
            <a:ext cx="7618923" cy="5072026"/>
          </a:xfrm>
          <a:prstGeom prst="rect">
            <a:avLst/>
          </a:prstGeom>
        </p:spPr>
      </p:pic>
      <p:sp>
        <p:nvSpPr>
          <p:cNvPr id="10" name="Shape 99">
            <a:extLst>
              <a:ext uri="{FF2B5EF4-FFF2-40B4-BE49-F238E27FC236}">
                <a16:creationId xmlns:a16="http://schemas.microsoft.com/office/drawing/2014/main" id="{0E63000B-5494-9A44-BC3F-D33747470BAE}"/>
              </a:ext>
            </a:extLst>
          </p:cNvPr>
          <p:cNvSpPr txBox="1"/>
          <p:nvPr/>
        </p:nvSpPr>
        <p:spPr>
          <a:xfrm>
            <a:off x="819174" y="241431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Кажется, мы ходим по кругу…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8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06" y="0"/>
            <a:ext cx="1226894" cy="9691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CB7BE4-F637-254C-8C0A-02892A428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6" y="727676"/>
            <a:ext cx="10301287" cy="5794473"/>
          </a:xfrm>
          <a:prstGeom prst="rect">
            <a:avLst/>
          </a:prstGeom>
        </p:spPr>
      </p:pic>
      <p:sp>
        <p:nvSpPr>
          <p:cNvPr id="6" name="Shape 99">
            <a:extLst>
              <a:ext uri="{FF2B5EF4-FFF2-40B4-BE49-F238E27FC236}">
                <a16:creationId xmlns:a16="http://schemas.microsoft.com/office/drawing/2014/main" id="{A8B47693-FC8F-574F-9113-3B5781E61206}"/>
              </a:ext>
            </a:extLst>
          </p:cNvPr>
          <p:cNvSpPr txBox="1"/>
          <p:nvPr/>
        </p:nvSpPr>
        <p:spPr>
          <a:xfrm>
            <a:off x="371476" y="241431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бизнес продолжает нас недооценивать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2DAB4C-5BC2-9846-BF7A-BE4ACA420AAC}"/>
              </a:ext>
            </a:extLst>
          </p:cNvPr>
          <p:cNvSpPr/>
          <p:nvPr/>
        </p:nvSpPr>
        <p:spPr>
          <a:xfrm>
            <a:off x="633436" y="1584264"/>
            <a:ext cx="10104667" cy="44332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49" y="0"/>
            <a:ext cx="1226894" cy="969108"/>
          </a:xfrm>
          <a:prstGeom prst="rect">
            <a:avLst/>
          </a:prstGeom>
        </p:spPr>
      </p:pic>
      <p:sp>
        <p:nvSpPr>
          <p:cNvPr id="8" name="Shape 99">
            <a:extLst>
              <a:ext uri="{FF2B5EF4-FFF2-40B4-BE49-F238E27FC236}">
                <a16:creationId xmlns:a16="http://schemas.microsoft.com/office/drawing/2014/main" id="{B37148FF-1EBB-3044-AF52-83DB90627B35}"/>
              </a:ext>
            </a:extLst>
          </p:cNvPr>
          <p:cNvSpPr txBox="1"/>
          <p:nvPr/>
        </p:nvSpPr>
        <p:spPr>
          <a:xfrm>
            <a:off x="1245358" y="2603615"/>
            <a:ext cx="7398580" cy="2038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74" tIns="34274" rIns="34274" bIns="34274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Давайте разошлем это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ведущим СМИ…</a:t>
            </a:r>
          </a:p>
          <a:p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Чтобы что? 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99">
            <a:extLst>
              <a:ext uri="{FF2B5EF4-FFF2-40B4-BE49-F238E27FC236}">
                <a16:creationId xmlns:a16="http://schemas.microsoft.com/office/drawing/2014/main" id="{362C0827-3727-6C46-A2CE-592ECBB5ED42}"/>
              </a:ext>
            </a:extLst>
          </p:cNvPr>
          <p:cNvSpPr txBox="1"/>
          <p:nvPr/>
        </p:nvSpPr>
        <p:spPr>
          <a:xfrm>
            <a:off x="633436" y="345221"/>
            <a:ext cx="9110639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lnSpc>
                <a:spcPct val="80000"/>
              </a:lnSpc>
              <a:defRPr sz="4600">
                <a:solidFill>
                  <a:srgbClr val="5FB849"/>
                </a:solidFill>
                <a:latin typeface="FreeSetLightC"/>
                <a:ea typeface="FreeSetLightC"/>
                <a:cs typeface="FreeSetLightC"/>
                <a:sym typeface="FreeSetLightC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 к влиянию на бизнес  - целеполагание 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82095"/>
      </p:ext>
    </p:extLst>
  </p:cSld>
  <p:clrMapOvr>
    <a:masterClrMapping/>
  </p:clrMapOvr>
</p:sld>
</file>

<file path=ppt/theme/theme1.xml><?xml version="1.0" encoding="utf-8"?>
<a:theme xmlns:a="http://schemas.openxmlformats.org/drawingml/2006/main" name="PR - ел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 - елка" id="{8D36CFEF-44BB-4AF2-A872-18936E794D8C}" vid="{CA010E4F-DBD9-4D02-A815-52C574104FE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 - елка</Template>
  <TotalTime>121</TotalTime>
  <Words>411</Words>
  <Application>Microsoft Macintosh PowerPoint</Application>
  <PresentationFormat>Широкоэкранный</PresentationFormat>
  <Paragraphs>78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FreeSet</vt:lpstr>
      <vt:lpstr>FreeSet Book</vt:lpstr>
      <vt:lpstr>FreeSetLightC</vt:lpstr>
      <vt:lpstr>Verdana</vt:lpstr>
      <vt:lpstr>Wingdings</vt:lpstr>
      <vt:lpstr>PR - елка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Жигура Дарья Сергеевна</dc:creator>
  <cp:lastModifiedBy>Microsoft Office User</cp:lastModifiedBy>
  <cp:revision>55</cp:revision>
  <dcterms:created xsi:type="dcterms:W3CDTF">2019-11-05T07:48:54Z</dcterms:created>
  <dcterms:modified xsi:type="dcterms:W3CDTF">2019-11-22T11:56:08Z</dcterms:modified>
</cp:coreProperties>
</file>