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Oswald Regular"/>
      <p:regular r:id="rId31"/>
      <p:bold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Regular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OswaldRegular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ffe165b7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ffe165b7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765017f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765017f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765017f5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765017f5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b64c5d46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b64c5d46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ffe165b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ffe165b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ebc9d38d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ebc9d38d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ff1b4c12d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ff1b4c12d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ffe165b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ffe165b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765017f5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765017f5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765017f5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765017f5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4765017f5c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4765017f5c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Предпосылки, почему вдруг все это стало активно развиваться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ffe165b8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ffe165b8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ffe165b8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ffe165b8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ffe165b87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ffe165b87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ffe165b87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ffe165b8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ffe165b8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ffe165b8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ebc9d38d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ebc9d38d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6b64c5d46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6b64c5d46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ebc9d38d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ebc9d38d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Предпосылки, почему вдруг все это стало активно развиваться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765017f5c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765017f5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Предпосылки, почему вдруг все это стало активно развиваться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765017f5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765017f5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Предпосылки, почему вдруг все это стало активно развиваться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b64c5d46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b64c5d46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Предпосылки, почему вдруг все это стало активно развиваться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b64c5d46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b64c5d46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765017f5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765017f5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Предпосылки, почему вдруг все это стало активно развиваться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gradFill>
          <a:gsLst>
            <a:gs pos="0">
              <a:srgbClr val="12BAC5"/>
            </a:gs>
            <a:gs pos="100000">
              <a:srgbClr val="B91E8D"/>
            </a:gs>
          </a:gsLst>
          <a:lin ang="5400012" scaled="0"/>
        </a:gra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94275" y="955800"/>
            <a:ext cx="8520600" cy="94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swald Regular"/>
              <a:buNone/>
              <a:defRPr sz="52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9926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"/>
              <a:buNone/>
              <a:defRPr sz="2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11700" y="4309400"/>
            <a:ext cx="8520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sz="1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gradFill>
          <a:gsLst>
            <a:gs pos="0">
              <a:srgbClr val="12BAC5"/>
            </a:gs>
            <a:gs pos="100000">
              <a:srgbClr val="B91E8D"/>
            </a:gs>
          </a:gsLst>
          <a:lin ang="5400012" scaled="0"/>
        </a:gra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defRPr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101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 3">
  <p:cSld name="TITLE_ONLY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91E8D"/>
              </a:buClr>
              <a:buSzPts val="2800"/>
              <a:buNone/>
              <a:defRPr>
                <a:solidFill>
                  <a:srgbClr val="B91E8D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 3 1">
  <p:cSld name="TITLE_ONLY_3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222525"/>
            <a:ext cx="4254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None/>
              <a:defRPr>
                <a:solidFill>
                  <a:srgbClr val="108AA5"/>
                </a:solidFill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152475"/>
            <a:ext cx="425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gradFill>
          <a:gsLst>
            <a:gs pos="0">
              <a:srgbClr val="12BAC5"/>
            </a:gs>
            <a:gs pos="100000">
              <a:srgbClr val="B91E8D"/>
            </a:gs>
          </a:gsLst>
          <a:lin ang="5400012" scaled="0"/>
        </a:gra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8AA5"/>
              </a:buClr>
              <a:buSzPts val="2800"/>
              <a:buFont typeface="Oswald"/>
              <a:buNone/>
              <a:defRPr sz="2800">
                <a:solidFill>
                  <a:srgbClr val="108AA5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636700" y="3861225"/>
            <a:ext cx="1195601" cy="11956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t-do.ru/compotchat" TargetMode="External"/><Relationship Id="rId4" Type="http://schemas.openxmlformats.org/officeDocument/2006/relationships/hyperlink" Target="http://compot.me" TargetMode="External"/><Relationship Id="rId10" Type="http://schemas.openxmlformats.org/officeDocument/2006/relationships/hyperlink" Target="http://club-volonterov.ru" TargetMode="External"/><Relationship Id="rId9" Type="http://schemas.openxmlformats.org/officeDocument/2006/relationships/hyperlink" Target="https://odin-moy-den.livejournal.com/" TargetMode="External"/><Relationship Id="rId5" Type="http://schemas.openxmlformats.org/officeDocument/2006/relationships/hyperlink" Target="http://compot.me" TargetMode="External"/><Relationship Id="rId6" Type="http://schemas.openxmlformats.org/officeDocument/2006/relationships/hyperlink" Target="https://t-do.ru/pro_philanthropy" TargetMode="External"/><Relationship Id="rId7" Type="http://schemas.openxmlformats.org/officeDocument/2006/relationships/hyperlink" Target="https://www.youtube.com/watch?v=jJQdn5XN2S0&amp;list=PLAj9ZLS9YLLVD4pcqcf_9drxYIVt1z6oc" TargetMode="External"/><Relationship Id="rId8" Type="http://schemas.openxmlformats.org/officeDocument/2006/relationships/hyperlink" Target="https://odin-moy-den.livejournal.com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compot.me/" TargetMode="External"/><Relationship Id="rId4" Type="http://schemas.openxmlformats.org/officeDocument/2006/relationships/hyperlink" Target="https://news.pressfeed.ru/kak-sozdat-soobshhestvo-i-prodavat-cherez-nego/" TargetMode="External"/><Relationship Id="rId9" Type="http://schemas.openxmlformats.org/officeDocument/2006/relationships/hyperlink" Target="https://docs.google.com/spreadsheets/u/1/d/1nzGAfrzeZO2QCDxez0uEeBZPvUC7zRQECfhAqP7sdoQ/edit" TargetMode="External"/><Relationship Id="rId5" Type="http://schemas.openxmlformats.org/officeDocument/2006/relationships/hyperlink" Target="https://youtu.be/FF-Wa9TW2Q0" TargetMode="External"/><Relationship Id="rId6" Type="http://schemas.openxmlformats.org/officeDocument/2006/relationships/hyperlink" Target="https://youtu.be/D2_6UPTz1gk" TargetMode="External"/><Relationship Id="rId7" Type="http://schemas.openxmlformats.org/officeDocument/2006/relationships/hyperlink" Target="https://huntflow.ru/blog/hr-community/" TargetMode="External"/><Relationship Id="rId8" Type="http://schemas.openxmlformats.org/officeDocument/2006/relationships/hyperlink" Target="http://plus-one.rbc.ru/society/chem-menshe-demokratii-tem-bolshe-soobshchestv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facebook.com/anna.gaa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type="ctrTitle"/>
          </p:nvPr>
        </p:nvSpPr>
        <p:spPr>
          <a:xfrm>
            <a:off x="311700" y="2636000"/>
            <a:ext cx="8520600" cy="94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/>
              <a:t>Искренний PR - будущее коммуникаций: почему люди верят людям и не верят брендам?</a:t>
            </a:r>
            <a:endParaRPr sz="4800"/>
          </a:p>
        </p:txBody>
      </p:sp>
      <p:sp>
        <p:nvSpPr>
          <p:cNvPr id="45" name="Google Shape;45;p10"/>
          <p:cNvSpPr txBox="1"/>
          <p:nvPr>
            <p:ph idx="1" type="subTitle"/>
          </p:nvPr>
        </p:nvSpPr>
        <p:spPr>
          <a:xfrm>
            <a:off x="311700" y="37166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Анна Гаан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Управляющий партнер и продюсер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Комьюнити-бюро Compot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Тренды.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032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Сторителлинг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200" y="1566550"/>
            <a:ext cx="6147600" cy="27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Почему “человеческий маркетинг работает”? 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56814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666666"/>
                </a:solidFill>
              </a:rPr>
              <a:t>Люди ищут свою “стаю”</a:t>
            </a:r>
            <a:endParaRPr sz="2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200" y="1656700"/>
            <a:ext cx="7516800" cy="3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</a:rPr>
              <a:t>Прозрачность...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875" y="735425"/>
            <a:ext cx="5980650" cy="42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Так... что же такое комьюнити-маркетинг?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0866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222525"/>
            <a:ext cx="4254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Когда возникают сообщества? 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311700" y="1152475"/>
            <a:ext cx="425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Если у аудитории есть общие интересы, цели и ценности — или их можно создать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Коммуникации строятся на регулярной основе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Есть человек, который будет выстраивать коммуникацию и помогать людям создавать связи между собой — комьюнити-менеджер</a:t>
            </a:r>
            <a:endParaRPr/>
          </a:p>
        </p:txBody>
      </p:sp>
      <p:sp>
        <p:nvSpPr>
          <p:cNvPr id="135" name="Google Shape;135;p24"/>
          <p:cNvSpPr txBox="1"/>
          <p:nvPr/>
        </p:nvSpPr>
        <p:spPr>
          <a:xfrm>
            <a:off x="5635100" y="294450"/>
            <a:ext cx="3273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Самый большой страх человека- быть отвергнутым обществом, изгнанным из “стаи”...</a:t>
            </a:r>
            <a:endParaRPr i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222525"/>
            <a:ext cx="4254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нужны сообщества:</a:t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152475"/>
            <a:ext cx="425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Повышение лояльности аудитории и защита от кризисных ситуаций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Удержание: увеличение времени жизни участника/клиента в вашем проекте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Экономия времени и ресурсов на информирование и саппорт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Привлечение новых участников через сарафанное радио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Дополнительный PR бренда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Создание контента (UGC)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Домонетизация</a:t>
            </a:r>
            <a:endParaRPr/>
          </a:p>
        </p:txBody>
      </p:sp>
      <p:sp>
        <p:nvSpPr>
          <p:cNvPr id="142" name="Google Shape;142;p25"/>
          <p:cNvSpPr txBox="1"/>
          <p:nvPr/>
        </p:nvSpPr>
        <p:spPr>
          <a:xfrm>
            <a:off x="5635100" y="294450"/>
            <a:ext cx="3273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Чтобы что?</a:t>
            </a:r>
            <a:endParaRPr i="1"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222525"/>
            <a:ext cx="4254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Сообщества могут быть: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152475"/>
            <a:ext cx="450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Профессиональные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Локальные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Клиентские (вокруг бренда)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Вокруг хобби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Вокруг образа жизни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Корпоративные (из сотрудников компании)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Благотворительные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200"/>
              <a:t>Официальную классификацию пока никто не утвердил :(</a:t>
            </a:r>
            <a:endParaRPr sz="1200"/>
          </a:p>
        </p:txBody>
      </p:sp>
      <p:sp>
        <p:nvSpPr>
          <p:cNvPr id="149" name="Google Shape;149;p26"/>
          <p:cNvSpPr txBox="1"/>
          <p:nvPr/>
        </p:nvSpPr>
        <p:spPr>
          <a:xfrm>
            <a:off x="5635100" y="294450"/>
            <a:ext cx="3273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Какие?</a:t>
            </a:r>
            <a:endParaRPr i="1"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Кому необходимо работать с комьюнити?</a:t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/>
              <a:t>В работе с сообществом клиентов нуждаются бизнесы, имеющие высокий % повторных покупок, или сервисы "по подписке" заложены в бизнес-модель,  дорогой или уникальный продукт не из сферы жизненно необходимого.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50 примеров бизнесов, где точно надо: </a:t>
            </a:r>
            <a:endParaRPr/>
          </a:p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1. Все телеканалы по подписке (ТНТ - премьер, Амедиатека, Okko и т.п.),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2. Интернет провайдеры (мы их редко меняем),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3. Сотовые операторы,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4. Банки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5. Страховые компании,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6. медицинские клиники (частные),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7. Ивент и PR агентства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8. Организаторы деловых клубов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9. Советы и гос фонды по поддержке предпринимательства , разные гос. организации типа Опора России, Деловая Россия, РСПП, АСИ и т.п.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10. Профессиональные ассоциации и союзы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Историческая справка об опыте :) </a:t>
            </a:r>
            <a:endParaRPr/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0000" lIns="54000" spcFirstLastPara="1" rIns="54000" wrap="square" tIns="1260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019 - 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750 комьюнити-менеджеров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профессиональном сообществе </a:t>
            </a:r>
            <a:r>
              <a:rPr b="1" lang="ru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Compot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2018 - управляющий партнер 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комьюнити бюро</a:t>
            </a:r>
            <a:r>
              <a:rPr lang="ru" sz="11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b="1" lang="ru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"Compot"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2017 - telegram-канал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b="1" lang="ru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Настоящая филантропия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Youtube-канал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b="1" lang="ru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НКО: без границ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2015 -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топ-эксперт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Института развития интернета по социальным медиа и развитию гражданского общества	</a:t>
            </a:r>
            <a:b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2010 - 2015  - более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программ и благотворительных стратегий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для крупнейших коммерческих компаний (Альфа-банк, Связной, Номос-банк, Amway, Coca-Cola, Henkel, Детский мир, PWC, Avon, Новатэк и др.) и запуск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124 проектов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 к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орпоративному волонтерству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	</a:t>
            </a:r>
            <a:b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2008 -  сообщество</a:t>
            </a:r>
            <a:r>
              <a:rPr lang="ru" sz="11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8"/>
              </a:rPr>
              <a:t> </a:t>
            </a:r>
            <a:r>
              <a:rPr b="1" lang="ru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"Один мой день"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в Livejournal (56 000 популярных блогеров). В 2011 и 2012 годах "Один мой день" стало обладателем премий </a:t>
            </a:r>
            <a:r>
              <a:rPr b="1" i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Сообщество - прорыв года", "Самое читаемое сообщество Рунета"</a:t>
            </a:r>
            <a:b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2007 -  </a:t>
            </a:r>
            <a:r>
              <a:rPr b="1"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почетный волонтер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"</a:t>
            </a:r>
            <a:r>
              <a:rPr lang="ru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Клуба волонтеров</a:t>
            </a:r>
            <a:r>
              <a:rPr lang="ru" sz="1000">
                <a:latin typeface="Arial"/>
                <a:ea typeface="Arial"/>
                <a:cs typeface="Arial"/>
                <a:sym typeface="Arial"/>
              </a:rPr>
              <a:t>”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50 примеров бизнесов, где точно надо: </a:t>
            </a:r>
            <a:endParaRPr/>
          </a:p>
        </p:txBody>
      </p:sp>
      <p:sp>
        <p:nvSpPr>
          <p:cNvPr id="167" name="Google Shape;167;p29"/>
          <p:cNvSpPr txBox="1"/>
          <p:nvPr/>
        </p:nvSpPr>
        <p:spPr>
          <a:xfrm>
            <a:off x="311700" y="795225"/>
            <a:ext cx="8129100" cy="3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11. Профсоюзы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12. Частные пенсионные фонды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13. Акционерные общества с большим количеством акционеров (типа Газпрома)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14. СМИ по подписке (гламурные журналы, бизнес-издания)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15. Социальные сети (VK, FB и др)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16. Жилищные фонды, застройщики, кооперативы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17. ВУЗЫ (и их работа с выпускниками)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18. Эндаумент фонды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19. Благотворительные организации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20. Онлайн -университеты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50 примеров бизнесов, где точно надо: </a:t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21. Блогеры (не знаменитости)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22. Агрегаторы разные типа (OZON)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23. Маркетплейсы типа Qlean, Юду, и т.п.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24. Автоклубы и автосервисы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25. Гостиницы (нужно превратить в клубы, потому что просто как место переночевать, уже давно Airbnb забирает рынок)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26. Рестораны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27. Онлайн-игры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28. Клубы по интересам - бизнес на интелектуальном развлечении: мозгобойня, клубы  типа «что где когда», игротеки.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29. Квесты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30. Сайты знакомств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50 примеров бизнесов, где точно надо: </a:t>
            </a:r>
            <a:endParaRPr/>
          </a:p>
        </p:txBody>
      </p:sp>
      <p:sp>
        <p:nvSpPr>
          <p:cNvPr id="179" name="Google Shape;179;p31"/>
          <p:cNvSpPr txBox="1"/>
          <p:nvPr/>
        </p:nvSpPr>
        <p:spPr>
          <a:xfrm>
            <a:off x="311700" y="795225"/>
            <a:ext cx="8129100" cy="3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31. Фитнес центры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32. Фанатские сообщества музыкальных исполнителей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33. Подписка на еженедельную услугу: доставка еды, уборка дома и т.п.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34. Криптовалютные сообщества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35. Общеобразовательные школы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36. Спортивные клубы и их фанаты (ФК ЦСК, Спортак, Зенит и т.п.)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37. Сообщество по виду спорта: гимнастика, бокс, фехтование и т.п.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38. Аудиторские, бухгалтерские, юридические организации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39. Детские развлекательные центы (развивашки)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40. Бизнес-центры, где зарабатывают на аренде</a:t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50 примеров бизнесов, где точно надо: </a:t>
            </a:r>
            <a:endParaRPr/>
          </a:p>
        </p:txBody>
      </p:sp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41. Коворкинги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42. Владельцы торговых центров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43. Владельцы франшиз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44. Компании по прокату чего угодно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45. Таксопарки и агрегаторы такси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46. Каршеринг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47. ИТ сервисы (например, дропбокс, яндекс музыка, гугл плюс и т.д.)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48. Санатории, куда клиенты приезжают ежегодно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49. ТСЖ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50. Ночные , бильярдные, караорке, боулинг клубы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/>
              <a:t>и т.д.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Полезные материалы</a:t>
            </a:r>
            <a:endParaRPr/>
          </a:p>
        </p:txBody>
      </p:sp>
      <p:sp>
        <p:nvSpPr>
          <p:cNvPr id="191" name="Google Shape;191;p33"/>
          <p:cNvSpPr txBox="1"/>
          <p:nvPr>
            <p:ph idx="1" type="body"/>
          </p:nvPr>
        </p:nvSpPr>
        <p:spPr>
          <a:xfrm>
            <a:off x="311700" y="795225"/>
            <a:ext cx="8520600" cy="37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Подборка статей на сайте комьюнити-бюро Compot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https://compot.me/</a:t>
            </a:r>
            <a:r>
              <a:rPr lang="ru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Статья «Как создать сообщество и продавать через него»: </a:t>
            </a:r>
            <a:r>
              <a:rPr lang="ru" u="sng">
                <a:solidFill>
                  <a:schemeClr val="hlink"/>
                </a:solidFill>
                <a:hlinkClick r:id="rId4"/>
              </a:rPr>
              <a:t>https://news.pressfeed.ru/kak-sozdat-soobshhestvo-i-prodavat-cherez-nego/</a:t>
            </a:r>
            <a:r>
              <a:rPr lang="ru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Запись дискуссии «Разыскивается комьюнити-менеджер»: </a:t>
            </a:r>
            <a:r>
              <a:rPr lang="ru" u="sng">
                <a:solidFill>
                  <a:schemeClr val="hlink"/>
                </a:solidFill>
                <a:hlinkClick r:id="rId5"/>
              </a:rPr>
              <a:t>https://youtu.be/FF-Wa9TW2Q0</a:t>
            </a:r>
            <a:r>
              <a:rPr lang="ru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Запись обсуждения «Как начать создавать комьюнити из клиентов»: </a:t>
            </a:r>
            <a:r>
              <a:rPr lang="ru" u="sng">
                <a:solidFill>
                  <a:schemeClr val="hlink"/>
                </a:solidFill>
                <a:hlinkClick r:id="rId6"/>
              </a:rPr>
              <a:t>https://youtu.be/D2_6UPTz1gk</a:t>
            </a:r>
            <a:r>
              <a:rPr lang="ru"/>
              <a:t>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Зачем нужны сообщества эйчаров и сотрудников: </a:t>
            </a:r>
            <a:r>
              <a:rPr lang="ru" u="sng">
                <a:solidFill>
                  <a:schemeClr val="hlink"/>
                </a:solidFill>
                <a:hlinkClick r:id="rId7"/>
              </a:rPr>
              <a:t>https://huntflow.ru/blog/hr-community/</a:t>
            </a:r>
            <a:r>
              <a:rPr lang="ru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Cтатья “Чем меньше демократии, тем больше сообществ” </a:t>
            </a:r>
            <a:r>
              <a:rPr lang="ru" u="sng">
                <a:solidFill>
                  <a:schemeClr val="hlink"/>
                </a:solidFill>
                <a:hlinkClick r:id="rId8"/>
              </a:rPr>
              <a:t>http://plus-one.rbc.ru/society/chem-menshe-demokratii-tem-bolshe-soobshchestv</a:t>
            </a:r>
            <a:r>
              <a:rPr lang="ru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>
                <a:solidFill>
                  <a:schemeClr val="hlink"/>
                </a:solidFill>
                <a:hlinkClick r:id="rId9"/>
              </a:rPr>
              <a:t>Самая большая в рунете база материалов про комьюнити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311700" y="8320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</p:txBody>
      </p:sp>
      <p:sp>
        <p:nvSpPr>
          <p:cNvPr id="197" name="Google Shape;197;p34"/>
          <p:cNvSpPr txBox="1"/>
          <p:nvPr/>
        </p:nvSpPr>
        <p:spPr>
          <a:xfrm>
            <a:off x="1119000" y="1841700"/>
            <a:ext cx="6906000" cy="1887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Контакты: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Анна Гаан 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+7 919 777 7335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https://www.facebook.com/anna.gaan</a:t>
            </a: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compot.me</a:t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Почему реклама больше не “работает”?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Тренды.</a:t>
            </a:r>
            <a:endParaRPr/>
          </a:p>
        </p:txBody>
      </p:sp>
      <p:sp>
        <p:nvSpPr>
          <p:cNvPr id="62" name="Google Shape;62;p13"/>
          <p:cNvSpPr txBox="1"/>
          <p:nvPr>
            <p:ph idx="1" type="body"/>
          </p:nvPr>
        </p:nvSpPr>
        <p:spPr>
          <a:xfrm>
            <a:off x="226250" y="1058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Мы больше не видим “рекламу”! </a:t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735" y="1479325"/>
            <a:ext cx="534764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Тренды.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152475"/>
            <a:ext cx="334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больше не доверяем “объявлениям на заборе”!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А реклама настойчиво продает то, что нам </a:t>
            </a:r>
            <a:r>
              <a:rPr b="1" lang="ru"/>
              <a:t>не</a:t>
            </a:r>
            <a:r>
              <a:rPr lang="ru"/>
              <a:t> нужно!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850" y="1028275"/>
            <a:ext cx="5587150" cy="411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Тренды.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1049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Сарафанное радио (или people 2 people marketing)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913" y="1668875"/>
            <a:ext cx="4972175" cy="33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Тренды.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049950"/>
            <a:ext cx="4023900" cy="39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434343"/>
                </a:solidFill>
              </a:rPr>
              <a:t>Личный бренд решает: кто ты для “тусовочки”? 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1" y="1190625"/>
            <a:ext cx="4556625" cy="378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Тренды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Компании с человеческим лицом!  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575" y="1669100"/>
            <a:ext cx="6507450" cy="32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222513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Тренды.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Обратный тренд: </a:t>
            </a:r>
            <a:r>
              <a:rPr lang="ru"/>
              <a:t> исход из онлайна в оффлайн.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3108" y="1590400"/>
            <a:ext cx="5117796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