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7"/>
  </p:notesMasterIdLst>
  <p:sldIdLst>
    <p:sldId id="300" r:id="rId2"/>
    <p:sldId id="302" r:id="rId3"/>
    <p:sldId id="293" r:id="rId4"/>
    <p:sldId id="301" r:id="rId5"/>
    <p:sldId id="303" r:id="rId6"/>
    <p:sldId id="299" r:id="rId7"/>
    <p:sldId id="304" r:id="rId8"/>
    <p:sldId id="309" r:id="rId9"/>
    <p:sldId id="307" r:id="rId10"/>
    <p:sldId id="305" r:id="rId11"/>
    <p:sldId id="308" r:id="rId12"/>
    <p:sldId id="316" r:id="rId13"/>
    <p:sldId id="311" r:id="rId14"/>
    <p:sldId id="312" r:id="rId15"/>
    <p:sldId id="317" r:id="rId16"/>
    <p:sldId id="318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9" r:id="rId29"/>
    <p:sldId id="297" r:id="rId30"/>
    <p:sldId id="298" r:id="rId31"/>
    <p:sldId id="273" r:id="rId32"/>
    <p:sldId id="274" r:id="rId33"/>
    <p:sldId id="294" r:id="rId34"/>
    <p:sldId id="295" r:id="rId35"/>
    <p:sldId id="296" r:id="rId36"/>
    <p:sldId id="275" r:id="rId37"/>
    <p:sldId id="276" r:id="rId38"/>
    <p:sldId id="277" r:id="rId39"/>
    <p:sldId id="280" r:id="rId40"/>
    <p:sldId id="313" r:id="rId41"/>
    <p:sldId id="314" r:id="rId42"/>
    <p:sldId id="319" r:id="rId43"/>
    <p:sldId id="315" r:id="rId44"/>
    <p:sldId id="281" r:id="rId45"/>
    <p:sldId id="289" r:id="rId46"/>
    <p:sldId id="290" r:id="rId47"/>
    <p:sldId id="291" r:id="rId48"/>
    <p:sldId id="282" r:id="rId49"/>
    <p:sldId id="283" r:id="rId50"/>
    <p:sldId id="284" r:id="rId51"/>
    <p:sldId id="285" r:id="rId52"/>
    <p:sldId id="286" r:id="rId53"/>
    <p:sldId id="292" r:id="rId54"/>
    <p:sldId id="287" r:id="rId55"/>
    <p:sldId id="288" r:id="rId56"/>
  </p:sldIdLst>
  <p:sldSz cx="12192000" cy="6858000"/>
  <p:notesSz cx="6858000" cy="9144000"/>
  <p:embeddedFontLst>
    <p:embeddedFont>
      <p:font typeface="Oswald" charset="-52"/>
      <p:regular r:id="rId58"/>
      <p:bold r:id="rId59"/>
    </p:embeddedFont>
    <p:embeddedFont>
      <p:font typeface="Calibri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4" roundtripDataSignature="AMtx7mhxiypMvuo6vyTVQNTtVzWKCauf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2190" y="-9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a8146b4b9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g7a8146b4b9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bd2fd690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6bd2fd690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bd2fd690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6bd2fd690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bd2fd690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6bd2fd690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a8146b4b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g7a8146b4b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a8146b4b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g7a8146b4b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a8146b4b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g7a8146b4b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a8146b4b9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g7a8146b4b9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a8146b4b9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g7a8146b4b9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a8146b4b9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g7a8146b4b9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a8146b4b9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g7a8146b4b9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a8146b4b9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g7a8146b4b9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d2fd69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6bd2fd69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d2fd69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6bd2fd69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d2fd69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6bd2fd69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d2fd69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6bd2fd69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d2fd69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6bd2fd69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d2fd69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6bd2fd69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bd2fd690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6bd2fd690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bd2fd690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g6bd2fd690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bd2fd690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g6bd2fd690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bd2fd690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6bd2fd690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bd2fd690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6bd2fd690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bd2fd690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6bd2fd690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bd2fd690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6bd2fd690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bd2fd690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6bd2fd690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bd2fd690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6bd2fd690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bd2fd690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6bd2fd690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bd2fd690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6bd2fd690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bd2fd690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6bd2fd690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bd2fd690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g6bd2fd690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bd2fd690b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g6bd2fd690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bd2fd690b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6bd2fd690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bd2fd690b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6bd2fd690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bd2fd690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9" name="Google Shape;279;g6bd2fd690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bd2fd690b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g6bd2fd690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023902" y="1428736"/>
            <a:ext cx="101538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7200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(НЕ)мудрые коммуникации</a:t>
            </a:r>
            <a:endParaRPr sz="72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835700" y="40774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ЧЕРЕЗ ШУМ К ИСТИНЕ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dirty="0" smtClean="0">
                <a:latin typeface="Oswald"/>
                <a:ea typeface="Oswald"/>
                <a:cs typeface="Oswald"/>
                <a:sym typeface="Oswald"/>
              </a:rPr>
              <a:t>А ЧТО ЕСЛИ ЭТОТ ТЕКСТ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dirty="0" smtClean="0">
                <a:latin typeface="Oswald"/>
                <a:ea typeface="Oswald"/>
                <a:cs typeface="Oswald"/>
                <a:sym typeface="Oswald"/>
              </a:rPr>
              <a:t>СКАЖЕТ ВАМ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dirty="0" smtClean="0">
                <a:latin typeface="Oswald"/>
                <a:ea typeface="Oswald"/>
                <a:cs typeface="Oswald"/>
                <a:sym typeface="Oswald"/>
              </a:rPr>
              <a:t>ЗАХЭЙТИТЬ СПИКЕРА?!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ИСКУПАЕМ СПИКЕРА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В ХЭЙТЕ! </a:t>
            </a: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СКАЖИТЕ ВСЕ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1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«ФФУУУУУУУУУУ!!»</a:t>
            </a: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7a8146b4b9_1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7a8146b4b9_1_48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РАЗВЕ МЫ СКАЗАЛИ ЧТО-ТО МУДРОЕ</a:t>
            </a:r>
            <a:r>
              <a:rPr lang="ru-RU" sz="3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?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6bd2fd690b_0_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6bd2fd690b_0_130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МЫ СОЗДАЛИ ШУМ!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6bd2fd690b_0_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6bd2fd690b_0_130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И МЫ ВСЕ МОЛОДЦЫ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6bd2fd690b_0_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6bd2fd690b_0_130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И Я – МОЛОДЕЦ!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7a8146b4b9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7a8146b4b9_1_0"/>
          <p:cNvSpPr txBox="1"/>
          <p:nvPr/>
        </p:nvSpPr>
        <p:spPr>
          <a:xfrm>
            <a:off x="1727150" y="3793125"/>
            <a:ext cx="85206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60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Я знаю, что я ничего не знаю.</a:t>
            </a:r>
            <a:r>
              <a:rPr lang="ru-RU" sz="1100" b="1">
                <a:solidFill>
                  <a:schemeClr val="dk1"/>
                </a:solidFill>
              </a:rPr>
              <a:t> 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7a8146b4b9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7a8146b4b9_1_6"/>
          <p:cNvSpPr txBox="1"/>
          <p:nvPr/>
        </p:nvSpPr>
        <p:spPr>
          <a:xfrm>
            <a:off x="1717300" y="4760175"/>
            <a:ext cx="85206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60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Я знаю, что я ничего не знаю, но этого не знают и другие.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1835700" y="2944500"/>
            <a:ext cx="85206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5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ЧТО ТАКОЕ МУДРОСТЬ?</a:t>
            </a:r>
            <a:endParaRPr sz="5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ДАННЫЙ СЛАЙД ГОВОРИТ О ТОМ, ЧТО СПИКЕР ВЫШЕЛ НА СЦЕНУ.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7a8146b4b9_1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7a8146b4b9_1_12"/>
          <p:cNvSpPr txBox="1"/>
          <p:nvPr/>
        </p:nvSpPr>
        <p:spPr>
          <a:xfrm>
            <a:off x="1835700" y="1302075"/>
            <a:ext cx="8520600" cy="57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5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НА ЧЁМ ОСНОВАНА МУДРОСТЬ?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эрудиция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7a8146b4b9_1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7a8146b4b9_1_23"/>
          <p:cNvSpPr txBox="1"/>
          <p:nvPr/>
        </p:nvSpPr>
        <p:spPr>
          <a:xfrm>
            <a:off x="1835700" y="1302075"/>
            <a:ext cx="8520600" cy="57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5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НА ЧЁМ ОСНОВАНА МУДРОСТЬ?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эрудиция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практический опыт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7a8146b4b9_1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7a8146b4b9_1_28"/>
          <p:cNvSpPr txBox="1"/>
          <p:nvPr/>
        </p:nvSpPr>
        <p:spPr>
          <a:xfrm>
            <a:off x="1835700" y="1302075"/>
            <a:ext cx="8520600" cy="57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5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НА ЧЁМ ОСНОВАНА МУДРОСТЬ?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эрудиция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практический опыт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репутация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5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ЧТО ТАКОЕ (НЕ)МУДРОСТЬ</a:t>
            </a:r>
            <a:r>
              <a:rPr lang="ru-RU" sz="5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?</a:t>
            </a:r>
            <a:endParaRPr sz="5200" b="0" i="0" u="none" strike="noStrike" cap="none">
              <a:solidFill>
                <a:srgbClr val="595959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7a8146b4b9_1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7a8146b4b9_1_18"/>
          <p:cNvSpPr txBox="1"/>
          <p:nvPr/>
        </p:nvSpPr>
        <p:spPr>
          <a:xfrm>
            <a:off x="1835700" y="1302075"/>
            <a:ext cx="9462600" cy="57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5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ЧТО ГОВОРИТ О (НЕ)МУДРОСТИ?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контингентность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7a8146b4b9_1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7a8146b4b9_1_33"/>
          <p:cNvSpPr txBox="1"/>
          <p:nvPr/>
        </p:nvSpPr>
        <p:spPr>
          <a:xfrm>
            <a:off x="1835700" y="1302075"/>
            <a:ext cx="9462600" cy="57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5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ЧТО ГОВОРИТ О (НЕ)МУДРОСТИ?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контингентность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сомнение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7a8146b4b9_1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7a8146b4b9_1_38"/>
          <p:cNvSpPr txBox="1"/>
          <p:nvPr/>
        </p:nvSpPr>
        <p:spPr>
          <a:xfrm>
            <a:off x="1835700" y="1302075"/>
            <a:ext cx="9462600" cy="57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ru-RU" sz="52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ЧТО ГОВОРИТ О (НЕ)МУДРОСТИ?</a:t>
            </a: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контингентность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сомнение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Char char="➔"/>
            </a:pPr>
            <a:r>
              <a:rPr lang="ru-RU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готовность к изменениям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endParaRPr sz="52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1835700" y="25294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(НЕ)</a:t>
            </a:r>
            <a:r>
              <a:rPr lang="ru-RU" sz="44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МУДРОСТЬ</a:t>
            </a:r>
            <a:r>
              <a:rPr lang="ru-RU" sz="44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ru-RU" sz="44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– </a:t>
            </a:r>
            <a:r>
              <a:rPr lang="ru-RU" sz="4400" dirty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ЭТО ФИДБЕК НАСТОЯЩЕМУ</a:t>
            </a:r>
            <a:r>
              <a:rPr lang="ru-RU" sz="44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. </a:t>
            </a:r>
            <a:endParaRPr sz="2800" b="0" i="0" u="none" strike="noStrike" cap="none">
              <a:solidFill>
                <a:srgbClr val="595959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 txBox="1"/>
          <p:nvPr/>
        </p:nvSpPr>
        <p:spPr>
          <a:xfrm>
            <a:off x="1738282" y="157161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dirty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ЕСТЬ ЛИ МУДРЫЕ </a:t>
            </a:r>
            <a:endParaRPr lang="ru-RU" sz="4400" dirty="0" smtClean="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ru-RU" sz="4400" dirty="0" smtClean="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ИЛИ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ru-RU" sz="4400" dirty="0" smtClean="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(</a:t>
            </a:r>
            <a:r>
              <a:rPr lang="ru-RU" sz="4400" dirty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НЕ)МУДРЫЕ КОММУНИКАЦИИ</a:t>
            </a:r>
            <a:r>
              <a:rPr lang="ru-RU" sz="44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? </a:t>
            </a:r>
            <a:endParaRPr sz="2800" b="0" i="0" u="none" strike="noStrike" cap="none">
              <a:solidFill>
                <a:srgbClr val="595959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6bd2fd690b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6bd2fd690b_0_30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ГДЕ ШУМ И ГДЕ ИСТИНА?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НА ДАННОМ СЛАЙДЕ НАПИСАН ТЕКСТ, КОТОРЫЙ ВЫ ВСЕ ПРОЧИТАЕТЕ.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6bd2fd690b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6bd2fd690b_0_30"/>
          <p:cNvSpPr txBox="1"/>
          <p:nvPr/>
        </p:nvSpPr>
        <p:spPr>
          <a:xfrm>
            <a:off x="1809720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buSzPts val="3200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КОЛЛАБОРАЦИЯ </a:t>
            </a:r>
            <a:r>
              <a:rPr lang="en-US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REDDIT </a:t>
            </a: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И </a:t>
            </a:r>
            <a:r>
              <a:rPr lang="en-US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ADOBE </a:t>
            </a:r>
            <a:endParaRPr lang="ru-RU" sz="3200" dirty="0" smtClean="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lvl="0" algn="ctr">
              <a:lnSpc>
                <a:spcPct val="150000"/>
              </a:lnSpc>
              <a:buSzPts val="3200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9/11/2019</a:t>
            </a:r>
            <a:endParaRPr lang="en-US" sz="3200" dirty="0" smtClean="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6bd2fd690b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6bd2fd690b_0_30"/>
          <p:cNvSpPr txBox="1"/>
          <p:nvPr/>
        </p:nvSpPr>
        <p:spPr>
          <a:xfrm>
            <a:off x="1523968" y="12144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3200" b="0" i="0" u="none" strike="noStrike" cap="none" dirty="0" smtClean="0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TABULA RASA</a:t>
            </a:r>
            <a:endParaRPr lang="ru-RU" sz="3200" b="1" dirty="0" smtClean="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ГДЕ КАЖДЫЙ ВОЛЕН РИСОВАТЬ ТО, ЧТО ЕМУ ХОЧЕТСЯ НА ПРОТЯЖЕНИИ 24 ЧАСОВ.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38678" y="2714620"/>
          <a:ext cx="2703512" cy="685800"/>
        </p:xfrm>
        <a:graphic>
          <a:graphicData uri="http://schemas.openxmlformats.org/presentationml/2006/ole">
            <p:oleObj spid="_x0000_s1026" name="Объект упаковщика для оболочки" showAsIcon="1" r:id="rId3" imgW="2703600" imgH="685800" progId="Package">
              <p:embed/>
            </p:oleObj>
          </a:graphicData>
        </a:graphic>
      </p:graphicFrame>
      <p:pic>
        <p:nvPicPr>
          <p:cNvPr id="3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Compa\Desktop\3 vby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8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ompa\Desktop\90 vby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64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Compa\Desktop\3 chas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265266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6bd2fd690b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6bd2fd690b_0_37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Ч</a:t>
            </a:r>
            <a:r>
              <a:rPr lang="ru-RU" sz="3200" dirty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ТО </a:t>
            </a: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БЫЛО ДАЛЬШЕ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?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6bd2fd690b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6bd2fd690b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3900"/>
            <a:ext cx="12192000" cy="669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6bd2fd690b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6bd2fd690b_0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05" y="0"/>
            <a:ext cx="1210479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6bd2fd690b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6bd2fd690b_0_68"/>
          <p:cNvSpPr txBox="1"/>
          <p:nvPr/>
        </p:nvSpPr>
        <p:spPr>
          <a:xfrm>
            <a:off x="1809720" y="2285992"/>
            <a:ext cx="8520600" cy="118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ЧЕМ ВСЕ ЗАКОНЧИЛОСЬ?</a:t>
            </a:r>
            <a:endParaRPr sz="320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ВЫ ЧИТАЕТЕ ТЕКСТ, ГДЕ В КОНЦЕ СТОИТ ТОЧКА.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6bd2fd690b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  <p:pic>
        <p:nvPicPr>
          <p:cNvPr id="56322" name="Picture 2" descr="C:\Users\Compa\Desktop\1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87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6bd2fd690b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6bd2fd690b_0_68"/>
          <p:cNvSpPr txBox="1"/>
          <p:nvPr/>
        </p:nvSpPr>
        <p:spPr>
          <a:xfrm>
            <a:off x="1809720" y="2285992"/>
            <a:ext cx="8520600" cy="118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(НЕ)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МУДРАЯ КОММУНИКАЦИЯ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–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ЭТО ДЕЙСТВИЕ, КОТОРОЕ ОБЪЕДИНЯЕТ ЛЮДЕЙ.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6bd2fd690b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6bd2fd690b_0_68"/>
          <p:cNvSpPr txBox="1"/>
          <p:nvPr/>
        </p:nvSpPr>
        <p:spPr>
          <a:xfrm>
            <a:off x="1809720" y="2285992"/>
            <a:ext cx="8520600" cy="118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ИСТОРИЯ ОБЪЕДИНЯЕТ ЛЮДЕЙ.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У ИСТОРИИ НЕТ ПРАВИЛ,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ЗАТО ЕСТЬ ПРИЦНЦИПЫ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.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6bd2fd690b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6bd2fd690b_0_68"/>
          <p:cNvSpPr txBox="1"/>
          <p:nvPr/>
        </p:nvSpPr>
        <p:spPr>
          <a:xfrm>
            <a:off x="1809720" y="2285992"/>
            <a:ext cx="8520600" cy="118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КАК ОБЪЕДИНИТЬ ЛЮДЕЙ ЧЕРЕЗ ПРИНЦИПЫ?</a:t>
            </a:r>
            <a:endParaRPr sz="320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6bd2fd690b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6bd2fd690b_0_74"/>
          <p:cNvSpPr txBox="1"/>
          <p:nvPr/>
        </p:nvSpPr>
        <p:spPr>
          <a:xfrm>
            <a:off x="1835700" y="17005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ПРИНЦИПЫ НЕМУДРОЙ КОММУНИКАЦИИ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: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-431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swald"/>
              <a:buAutoNum type="arabicPeriod"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ДУМАТЬ О ДРУГИХ,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НО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СЛЕДОВАТЬ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СЕБЕ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6bd2fd690b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6bd2fd690b_0_74"/>
          <p:cNvSpPr txBox="1"/>
          <p:nvPr/>
        </p:nvSpPr>
        <p:spPr>
          <a:xfrm>
            <a:off x="1666844" y="1700575"/>
            <a:ext cx="8689456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ПРИНЦИПЫ </a:t>
            </a: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НЕМУДРОЙ </a:t>
            </a: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КОММУНИКАЦИИ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: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431800" algn="ctr">
              <a:lnSpc>
                <a:spcPct val="150000"/>
              </a:lnSpc>
              <a:buSzPts val="3200"/>
              <a:buFont typeface="Oswald"/>
              <a:buAutoNum type="arabicPeriod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ДУМАТЬ О ДРУГИХ, НО СЛЕДОВАТЬ СЕБЕ</a:t>
            </a:r>
          </a:p>
          <a:p>
            <a:pPr marL="457200" marR="0" lvl="0" indent="-431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swald"/>
              <a:buAutoNum type="arabicPeriod"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СОЗДАВАТЬ ДОБРО И ОТВЕЧАТЬ НА ДОБРОДЕТЕЛЬ</a:t>
            </a:r>
            <a:endParaRPr sz="3200" b="0" i="0" u="none" strike="noStrike" cap="none" smtClean="0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6bd2fd690b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6bd2fd690b_0_74"/>
          <p:cNvSpPr txBox="1"/>
          <p:nvPr/>
        </p:nvSpPr>
        <p:spPr>
          <a:xfrm>
            <a:off x="1666844" y="1700575"/>
            <a:ext cx="8689456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ПРИНЦИПЫ НЕМУДРОЙ КОММУНИКАЦИИ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: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431800" algn="ctr">
              <a:lnSpc>
                <a:spcPct val="150000"/>
              </a:lnSpc>
              <a:buSzPts val="3200"/>
              <a:buFont typeface="Oswald"/>
              <a:buAutoNum type="arabicPeriod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ДУМАТЬ О ДРУГИХ, НО СЛЕДОВАТЬ СЕБЕ</a:t>
            </a:r>
          </a:p>
          <a:p>
            <a:pPr marL="457200" lvl="0" indent="-431800" algn="ctr">
              <a:lnSpc>
                <a:spcPct val="150000"/>
              </a:lnSpc>
              <a:buSzPts val="3200"/>
              <a:buFont typeface="Oswald"/>
              <a:buAutoNum type="arabicPeriod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СОЗДАВАТЬ ДОБРО </a:t>
            </a: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И ОТВЕЧАТЬ НА ДОБРОДЕТЕЛЬ</a:t>
            </a:r>
          </a:p>
          <a:p>
            <a:pPr marL="457200" marR="0" lvl="0" indent="-431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swald"/>
              <a:buAutoNum type="arabicPeriod"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ЗНАТЬ СВОИ ГРАНИЦЫ И РАСШИРЯТЬ ИХ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6bd2fd690b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6bd2fd690b_0_74"/>
          <p:cNvSpPr txBox="1"/>
          <p:nvPr/>
        </p:nvSpPr>
        <p:spPr>
          <a:xfrm>
            <a:off x="1381092" y="1700575"/>
            <a:ext cx="8975208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ПРИНЦИПЫ НЕМУДРОЙ КОММУНИКАЦИИ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: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457200" lvl="0" indent="-431800" algn="ctr">
              <a:lnSpc>
                <a:spcPct val="150000"/>
              </a:lnSpc>
              <a:buSzPts val="3200"/>
              <a:buFont typeface="Oswald"/>
              <a:buAutoNum type="arabicPeriod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ДУМАТЬ О ДРУГИХ, НО СЛЕДОВАТЬ СЕБЕ</a:t>
            </a:r>
          </a:p>
          <a:p>
            <a:pPr marL="457200" lvl="0" indent="-431800" algn="ctr">
              <a:lnSpc>
                <a:spcPct val="150000"/>
              </a:lnSpc>
              <a:buSzPts val="3200"/>
              <a:buFont typeface="Oswald"/>
              <a:buAutoNum type="arabicPeriod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СОЗДАВАТЬ </a:t>
            </a: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ДОБРО И </a:t>
            </a: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ОТВЕЧАТЬ НА ДОБРОДЕТЕЛЬ</a:t>
            </a:r>
          </a:p>
          <a:p>
            <a:pPr marL="457200" lvl="0" indent="-431800" algn="ctr">
              <a:lnSpc>
                <a:spcPct val="150000"/>
              </a:lnSpc>
              <a:buSzPts val="3200"/>
              <a:buFont typeface="Oswald"/>
              <a:buAutoNum type="arabicPeriod"/>
            </a:pPr>
            <a:r>
              <a:rPr lang="ru-RU" sz="32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ЗНАТЬ СВОИ ГРАНИЦЫ И РАСШИРЯТЬ ИХ</a:t>
            </a:r>
          </a:p>
          <a:p>
            <a:pPr marL="457200" marR="0" lvl="0" indent="-431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swald"/>
              <a:buAutoNum type="arabicPeriod"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ЦЕНИТЬ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СВОЕ ВРЕМЯ И ПРОВОЦИРОВАТЬ ФИДБЕК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6bd2fd690b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6bd2fd690b_0_80"/>
          <p:cNvSpPr txBox="1"/>
          <p:nvPr/>
        </p:nvSpPr>
        <p:spPr>
          <a:xfrm>
            <a:off x="1952596" y="2428868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6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СЛЕДУЮ ЛИ Я </a:t>
            </a:r>
            <a:r>
              <a:rPr lang="ru-RU" sz="36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ДАННЫМ ПРИНЦИПАМ </a:t>
            </a:r>
          </a:p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600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В СВОЕЙ РАБОТЕ</a:t>
            </a:r>
            <a:r>
              <a:rPr lang="ru-RU" sz="36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?</a:t>
            </a:r>
            <a:endParaRPr sz="3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838501" cy="222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/>
          <p:cNvPicPr preferRelativeResize="0"/>
          <p:nvPr/>
        </p:nvPicPr>
        <p:blipFill rotWithShape="1">
          <a:blip r:embed="rId5">
            <a:alphaModFix/>
          </a:blip>
          <a:srcRect t="2210"/>
          <a:stretch/>
        </p:blipFill>
        <p:spPr>
          <a:xfrm>
            <a:off x="3838500" y="0"/>
            <a:ext cx="3925144" cy="222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220233"/>
            <a:ext cx="3838501" cy="222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7">
            <a:alphaModFix/>
          </a:blip>
          <a:srcRect b="6472"/>
          <a:stretch/>
        </p:blipFill>
        <p:spPr>
          <a:xfrm>
            <a:off x="3838500" y="2220233"/>
            <a:ext cx="4104011" cy="222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49066" y="4440466"/>
            <a:ext cx="4104005" cy="237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55187" y="4637766"/>
            <a:ext cx="4436813" cy="222023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8"/>
          <p:cNvSpPr/>
          <p:nvPr/>
        </p:nvSpPr>
        <p:spPr>
          <a:xfrm>
            <a:off x="1174200" y="1322250"/>
            <a:ext cx="1490100" cy="987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152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3;p8"/>
          <p:cNvSpPr/>
          <p:nvPr/>
        </p:nvSpPr>
        <p:spPr>
          <a:xfrm>
            <a:off x="9167834" y="6500834"/>
            <a:ext cx="1490100" cy="987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152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ЭТО ЧЕТВЕРТЫЙ СЛАЙД, А СПИКЕР ВСЁ ЕЩЁ МОЛЧИТ.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6bd2fd690b_0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6bd2fd690b_0_112"/>
          <p:cNvSpPr txBox="1"/>
          <p:nvPr/>
        </p:nvSpPr>
        <p:spPr>
          <a:xfrm>
            <a:off x="1519625" y="1993275"/>
            <a:ext cx="2624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ПО ИТОГАМ 1 КВАРТАЛА 2019 ГОДА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ВЫРОС ОБЪЕМ ЗАКЛЮЧЕННЫХ КОНТРАКТОВ НА 55%</a:t>
            </a:r>
            <a:endParaRPr lang="ru-RU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0" name="Google Shape;260;g6bd2fd690b_0_112"/>
          <p:cNvSpPr txBox="1"/>
          <p:nvPr/>
        </p:nvSpPr>
        <p:spPr>
          <a:xfrm>
            <a:off x="4188754" y="1993275"/>
            <a:ext cx="2402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НА 80% ВЫРОСЛА СТОИМОСТЬ ЗАКЛЮЧЕННЫХ КОНТРАКТОВ</a:t>
            </a:r>
            <a:endParaRPr lang="ru-RU" sz="1400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1" name="Google Shape;261;g6bd2fd690b_0_112"/>
          <p:cNvSpPr txBox="1"/>
          <p:nvPr/>
        </p:nvSpPr>
        <p:spPr>
          <a:xfrm>
            <a:off x="6818525" y="1993275"/>
            <a:ext cx="29505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НА 49% ВЫРОСЛА РЕАЛИЗАЦИЯ ЖИЛОЙ НЕДВИЖИМОСТИ</a:t>
            </a:r>
            <a:endParaRPr lang="ru-RU" sz="1400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2" name="Google Shape;262;g6bd2fd690b_0_112"/>
          <p:cNvSpPr txBox="1"/>
          <p:nvPr/>
        </p:nvSpPr>
        <p:spPr>
          <a:xfrm>
            <a:off x="1519625" y="3355025"/>
            <a:ext cx="2402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НА 69% ВЫРОСЛА СТОИМОСТЬ РЕАЛИЗАЦИЯ ЖИЛОЙ НЕДВИЖИМОСТИ</a:t>
            </a:r>
            <a:endParaRPr lang="ru-RU" sz="1400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3" name="Google Shape;263;g6bd2fd690b_0_112"/>
          <p:cNvSpPr txBox="1"/>
          <p:nvPr/>
        </p:nvSpPr>
        <p:spPr>
          <a:xfrm>
            <a:off x="4144325" y="3414225"/>
            <a:ext cx="2402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136 СДЕЛОК СОСТОЯЛОСЬ В РАМКАХ ПРОГРАММЫ TRADE-IN, ДОЛАЯ КОТОРЫХ В ОБЩЕМ ОБЪЕМЕ СОСТАВИЛА 7%</a:t>
            </a:r>
            <a:endParaRPr lang="ru-RU" sz="1400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4" name="Google Shape;264;g6bd2fd690b_0_112"/>
          <p:cNvSpPr txBox="1"/>
          <p:nvPr/>
        </p:nvSpPr>
        <p:spPr>
          <a:xfrm>
            <a:off x="6818525" y="3414225"/>
            <a:ext cx="29505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БОЛЕЕ 50% СОСТАВИЛ РОСТ ЗАЯВОК ПО ВОЕННОЙ ИПОТЕКЕ В ПРОЕКТАХ КОМПАНИИ ДЕВЕЛОПЕРА ЗА 2019.</a:t>
            </a:r>
            <a:endParaRPr lang="ru-RU" sz="1400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9"/>
          <p:cNvSpPr txBox="1"/>
          <p:nvPr/>
        </p:nvSpPr>
        <p:spPr>
          <a:xfrm>
            <a:off x="1809720" y="2428868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ПОЧЕМУ ТАКАЯ НЕМУДРАЯ КОММУНИКАЦИЯ СЫГРАЛА НА РЫНКЕ?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ru-RU" sz="3200" b="0" i="0" u="none" strike="noStrike" cap="none" dirty="0" smtClean="0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lang="ru-RU" sz="3200" b="0" i="0" u="none" strike="noStrike" cap="none" dirty="0" smtClean="0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lang="ru-RU" sz="32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6bd2fd690b_0_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6bd2fd690b_0_94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Я НЕ ЗНАЮ.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6bd2fd690b_0_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6bd2fd690b_0_94"/>
          <p:cNvSpPr txBox="1"/>
          <p:nvPr/>
        </p:nvSpPr>
        <p:spPr>
          <a:xfrm>
            <a:off x="2309786" y="450057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МЫ В ОТВЕТЕ ЗА ТЕХ, </a:t>
            </a:r>
            <a:r>
              <a:rPr lang="ru-RU" sz="48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КТО ДАЁТ НАМ ФИДБЕК.</a:t>
            </a:r>
            <a:endParaRPr sz="4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48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48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4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48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4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6bd2fd690b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6bd2fd690b_0_100"/>
          <p:cNvSpPr txBox="1"/>
          <p:nvPr/>
        </p:nvSpPr>
        <p:spPr>
          <a:xfrm>
            <a:off x="1809720" y="221455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ЛЮБАЯ КОММУНИКАЦИЯ -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ЭТО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ДИАЛОГ, КОТОРЫЙ ДОЛЖЕН РОЖДАТЬ ИСТИНУ, ИДЕАЛЬНУЮ ДЛЯ 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КАЖДОГО.</a:t>
            </a:r>
            <a:endParaRPr lang="ru-RU" sz="3200" b="0" i="0" u="none" strike="noStrike" cap="none" dirty="0" smtClean="0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6bd2fd690b_0_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6bd2fd690b_0_106"/>
          <p:cNvSpPr txBox="1"/>
          <p:nvPr/>
        </p:nvSpPr>
        <p:spPr>
          <a:xfrm>
            <a:off x="1835700" y="3032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СПАИБСО </a:t>
            </a: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ЗА </a:t>
            </a: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ВИМНАИ</a:t>
            </a:r>
            <a:r>
              <a:rPr lang="ru-RU" sz="3200" b="1" dirty="0" smtClean="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Н</a:t>
            </a:r>
            <a:r>
              <a:rPr lang="ru-RU" sz="3200" b="1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Е</a:t>
            </a:r>
            <a:r>
              <a:rPr lang="ru-RU" sz="32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!</a:t>
            </a:r>
            <a:endParaRPr sz="32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b="0" i="0" u="none" strike="noStrike" cap="none" dirty="0" smtClean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МОЖЕТ ТЕКСТ НЕ ТАК ВАЖЕН?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dirty="0" smtClean="0">
                <a:latin typeface="Oswald"/>
                <a:ea typeface="Oswald"/>
                <a:cs typeface="Oswald"/>
                <a:sym typeface="Oswald"/>
              </a:rPr>
              <a:t>ДАВАЙТЕ ОДИН РАЗ ХЛОПНЕМ!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dirty="0" smtClean="0">
                <a:latin typeface="Oswald"/>
                <a:ea typeface="Oswald"/>
                <a:cs typeface="Oswald"/>
                <a:sym typeface="Oswald"/>
              </a:rPr>
              <a:t>ДАВАЙТЕ ПОАПЛОДИРУЕМ!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7015" y="0"/>
            <a:ext cx="1226894" cy="9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738282" y="235743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dirty="0" smtClean="0">
                <a:latin typeface="Oswald"/>
                <a:ea typeface="Oswald"/>
                <a:cs typeface="Oswald"/>
                <a:sym typeface="Oswald"/>
              </a:rPr>
              <a:t>ПРИВЕТ, КОЛЛЕГИ!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4800" dirty="0" smtClean="0">
                <a:latin typeface="Oswald"/>
                <a:ea typeface="Oswald"/>
                <a:cs typeface="Oswald"/>
                <a:sym typeface="Oswald"/>
              </a:rPr>
              <a:t>Я РАД, ЧТО ВЫ РАДЫ МЕНЯ ВИДЕТЬ.</a:t>
            </a:r>
            <a:endParaRPr sz="48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226" name="Picture 2" descr="C:\Users\Compa\Desktop\socrateam_logo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72" y="4929198"/>
            <a:ext cx="3381359" cy="3381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 - елка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477</Words>
  <PresentationFormat>Произвольный</PresentationFormat>
  <Paragraphs>123</Paragraphs>
  <Slides>55</Slides>
  <Notes>54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Oswald</vt:lpstr>
      <vt:lpstr>Calibri</vt:lpstr>
      <vt:lpstr>PR - елка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Жигура Дарья Сергеевна</dc:creator>
  <cp:lastModifiedBy>Compa</cp:lastModifiedBy>
  <cp:revision>19</cp:revision>
  <dcterms:created xsi:type="dcterms:W3CDTF">2019-11-05T07:48:54Z</dcterms:created>
  <dcterms:modified xsi:type="dcterms:W3CDTF">2019-12-04T02:01:28Z</dcterms:modified>
</cp:coreProperties>
</file>